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9" r:id="rId10"/>
    <p:sldId id="270" r:id="rId11"/>
    <p:sldId id="265" r:id="rId12"/>
    <p:sldId id="266" r:id="rId13"/>
    <p:sldId id="267" r:id="rId14"/>
    <p:sldId id="268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94608"/>
  </p:normalViewPr>
  <p:slideViewPr>
    <p:cSldViewPr snapToGrid="0" snapToObjects="1">
      <p:cViewPr varScale="1">
        <p:scale>
          <a:sx n="128" d="100"/>
          <a:sy n="128" d="100"/>
        </p:scale>
        <p:origin x="200" y="2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和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具有說明文字的引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或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11/3/19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11/3/19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11/3/19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11/3/19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11/3/19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11/3/19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將圖片拖曳至版面配置區或按一下圖示以新增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11/3/19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11/3/19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Relationship Id="rId3" Type="http://schemas.openxmlformats.org/officeDocument/2006/relationships/image" Target="../media/image7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TW" dirty="0"/>
              <a:t>Machine Learning</a:t>
            </a:r>
            <a:endParaRPr kumimoji="1"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zh-TW" dirty="0"/>
              <a:t>Jason Tseng</a:t>
            </a:r>
          </a:p>
          <a:p>
            <a:r>
              <a:rPr kumimoji="1" lang="en-US" altLang="zh-TW" dirty="0"/>
              <a:t>Information Engineering, </a:t>
            </a:r>
            <a:r>
              <a:rPr kumimoji="1" lang="en-US" altLang="zh-TW" dirty="0" smtClean="0"/>
              <a:t>KSU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791924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T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ypes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of kernels used by SVM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77334" y="1594531"/>
            <a:ext cx="8596668" cy="5263469"/>
          </a:xfrm>
        </p:spPr>
        <p:txBody>
          <a:bodyPr>
            <a:normAutofit/>
          </a:bodyPr>
          <a:lstStyle/>
          <a:p>
            <a:r>
              <a:rPr kumimoji="1" lang="en-US" altLang="zh-TW" sz="2400" dirty="0" smtClean="0">
                <a:latin typeface="Times New Roman" charset="0"/>
                <a:ea typeface="Times New Roman" charset="0"/>
                <a:cs typeface="Times New Roman" charset="0"/>
              </a:rPr>
              <a:t>Linear Kernels: </a:t>
            </a:r>
            <a:r>
              <a:rPr lang="en-US" altLang="zh-TW" sz="2400" dirty="0" smtClean="0">
                <a:latin typeface="Times New Roman" charset="0"/>
                <a:ea typeface="Times New Roman" charset="0"/>
                <a:cs typeface="Times New Roman" charset="0"/>
              </a:rPr>
              <a:t>A </a:t>
            </a:r>
            <a:r>
              <a:rPr lang="en-US" altLang="zh-TW" sz="2400" dirty="0">
                <a:latin typeface="Times New Roman" charset="0"/>
                <a:ea typeface="Times New Roman" charset="0"/>
                <a:cs typeface="Times New Roman" charset="0"/>
              </a:rPr>
              <a:t>dot product between any two </a:t>
            </a:r>
            <a:r>
              <a:rPr lang="en-US" altLang="zh-TW" sz="2400" dirty="0" smtClean="0">
                <a:latin typeface="Times New Roman" charset="0"/>
                <a:ea typeface="Times New Roman" charset="0"/>
                <a:cs typeface="Times New Roman" charset="0"/>
              </a:rPr>
              <a:t>observations/vectors (x, x</a:t>
            </a:r>
            <a:r>
              <a:rPr lang="en-US" altLang="zh-TW" sz="2400" baseline="-25000" dirty="0" smtClean="0">
                <a:latin typeface="Times New Roman" charset="0"/>
                <a:ea typeface="Times New Roman" charset="0"/>
                <a:cs typeface="Times New Roman" charset="0"/>
              </a:rPr>
              <a:t>i</a:t>
            </a:r>
            <a:r>
              <a:rPr lang="en-US" altLang="zh-TW" sz="2400" dirty="0" smtClean="0">
                <a:latin typeface="Times New Roman" charset="0"/>
                <a:ea typeface="Times New Roman" charset="0"/>
                <a:cs typeface="Times New Roman" charset="0"/>
              </a:rPr>
              <a:t> )</a:t>
            </a:r>
          </a:p>
          <a:p>
            <a:endParaRPr kumimoji="1" lang="en-US" altLang="zh-TW" sz="2400" baseline="-25000" dirty="0">
              <a:latin typeface="Times New Roman" charset="0"/>
              <a:ea typeface="Times New Roman" charset="0"/>
              <a:cs typeface="Times New Roman" charset="0"/>
            </a:endParaRPr>
          </a:p>
          <a:p>
            <a:endParaRPr kumimoji="1" lang="en-US" altLang="zh-TW" sz="2400" baseline="-25000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lang="en-US" altLang="zh-TW" sz="2400" dirty="0">
                <a:latin typeface="Times New Roman" charset="0"/>
                <a:ea typeface="Times New Roman" charset="0"/>
                <a:cs typeface="Times New Roman" charset="0"/>
              </a:rPr>
              <a:t>Polynomial </a:t>
            </a:r>
            <a:r>
              <a:rPr lang="en-US" altLang="zh-TW" sz="2400" dirty="0" smtClean="0">
                <a:latin typeface="Times New Roman" charset="0"/>
                <a:ea typeface="Times New Roman" charset="0"/>
                <a:cs typeface="Times New Roman" charset="0"/>
              </a:rPr>
              <a:t>Kernel: </a:t>
            </a:r>
            <a:r>
              <a:rPr lang="en-US" altLang="zh-TW" sz="2400" dirty="0">
                <a:latin typeface="Times New Roman" charset="0"/>
                <a:ea typeface="Times New Roman" charset="0"/>
                <a:cs typeface="Times New Roman" charset="0"/>
              </a:rPr>
              <a:t>more generalized form of linear kernel and distinguish curved or nonlinear input </a:t>
            </a:r>
            <a:r>
              <a:rPr lang="en-US" altLang="zh-TW" sz="2400" dirty="0" smtClean="0">
                <a:latin typeface="Times New Roman" charset="0"/>
                <a:ea typeface="Times New Roman" charset="0"/>
                <a:cs typeface="Times New Roman" charset="0"/>
              </a:rPr>
              <a:t>space (</a:t>
            </a:r>
            <a:r>
              <a:rPr lang="en-US" altLang="zh-TW" sz="2400" dirty="0">
                <a:latin typeface="Times New Roman" charset="0"/>
                <a:ea typeface="Times New Roman" charset="0"/>
                <a:cs typeface="Times New Roman" charset="0"/>
              </a:rPr>
              <a:t>d is the degree of polynomial</a:t>
            </a:r>
          </a:p>
          <a:p>
            <a:endParaRPr kumimoji="1" lang="en-US" altLang="zh-TW" sz="2400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lang="en-US" altLang="zh-TW" sz="2400" dirty="0">
                <a:latin typeface="Times New Roman" charset="0"/>
                <a:ea typeface="Times New Roman" charset="0"/>
                <a:cs typeface="Times New Roman" charset="0"/>
              </a:rPr>
              <a:t>Radial Basis Function (RBF) </a:t>
            </a:r>
            <a:r>
              <a:rPr lang="en-US" altLang="zh-TW" sz="2400" dirty="0" smtClean="0">
                <a:latin typeface="Times New Roman" charset="0"/>
                <a:ea typeface="Times New Roman" charset="0"/>
                <a:cs typeface="Times New Roman" charset="0"/>
              </a:rPr>
              <a:t>Kernel: </a:t>
            </a:r>
            <a:r>
              <a:rPr lang="en-US" altLang="zh-TW" sz="2400" dirty="0">
                <a:latin typeface="Times New Roman" charset="0"/>
                <a:ea typeface="Times New Roman" charset="0"/>
                <a:cs typeface="Times New Roman" charset="0"/>
              </a:rPr>
              <a:t>mostly used in SVM classification, maps input space in indefinite dimensional </a:t>
            </a:r>
            <a:r>
              <a:rPr lang="en-US" altLang="zh-TW" sz="2400" dirty="0" smtClean="0">
                <a:latin typeface="Times New Roman" charset="0"/>
                <a:ea typeface="Times New Roman" charset="0"/>
                <a:cs typeface="Times New Roman" charset="0"/>
              </a:rPr>
              <a:t>space (</a:t>
            </a:r>
            <a:r>
              <a:rPr lang="en-US" altLang="zh-TW" sz="2400" i="1" dirty="0">
                <a:latin typeface="Times New Roman" charset="0"/>
                <a:ea typeface="Times New Roman" charset="0"/>
                <a:cs typeface="Times New Roman" charset="0"/>
              </a:rPr>
              <a:t>gamma</a:t>
            </a:r>
            <a:r>
              <a:rPr lang="en-US" altLang="zh-TW" sz="2400" dirty="0">
                <a:latin typeface="Times New Roman" charset="0"/>
                <a:ea typeface="Times New Roman" charset="0"/>
                <a:cs typeface="Times New Roman" charset="0"/>
              </a:rPr>
              <a:t> ranges from 0 to </a:t>
            </a:r>
            <a:r>
              <a:rPr lang="en-US" altLang="zh-TW" sz="2400" dirty="0" smtClean="0">
                <a:latin typeface="Times New Roman" charset="0"/>
                <a:ea typeface="Times New Roman" charset="0"/>
                <a:cs typeface="Times New Roman" charset="0"/>
              </a:rPr>
              <a:t>1, </a:t>
            </a:r>
            <a:r>
              <a:rPr lang="en-US" altLang="zh-TW" sz="2400" dirty="0">
                <a:latin typeface="Times New Roman" charset="0"/>
                <a:ea typeface="Times New Roman" charset="0"/>
                <a:cs typeface="Times New Roman" charset="0"/>
              </a:rPr>
              <a:t>default value of </a:t>
            </a:r>
            <a:r>
              <a:rPr lang="en-US" altLang="zh-TW" sz="2400" i="1" dirty="0">
                <a:latin typeface="Times New Roman" charset="0"/>
                <a:ea typeface="Times New Roman" charset="0"/>
                <a:cs typeface="Times New Roman" charset="0"/>
              </a:rPr>
              <a:t>gamma</a:t>
            </a:r>
            <a:r>
              <a:rPr lang="en-US" altLang="zh-TW" sz="2400" dirty="0">
                <a:latin typeface="Times New Roman" charset="0"/>
                <a:ea typeface="Times New Roman" charset="0"/>
                <a:cs typeface="Times New Roman" charset="0"/>
              </a:rPr>
              <a:t> is 0.1</a:t>
            </a:r>
            <a:r>
              <a:rPr lang="en-US" altLang="zh-TW" sz="2400" dirty="0" smtClean="0">
                <a:latin typeface="Times New Roman" charset="0"/>
                <a:ea typeface="Times New Roman" charset="0"/>
                <a:cs typeface="Times New Roman" charset="0"/>
              </a:rPr>
              <a:t>)</a:t>
            </a:r>
            <a:endParaRPr lang="en-US" altLang="zh-TW" sz="2400" dirty="0">
              <a:latin typeface="Times New Roman" charset="0"/>
              <a:ea typeface="Times New Roman" charset="0"/>
              <a:cs typeface="Times New Roman" charset="0"/>
            </a:endParaRPr>
          </a:p>
          <a:p>
            <a:endParaRPr kumimoji="1" lang="zh-TW" altLang="en-US" sz="24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3373" y="2480127"/>
            <a:ext cx="3451800" cy="654957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3373" y="4120016"/>
            <a:ext cx="3994841" cy="657785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8716" y="6034875"/>
            <a:ext cx="5443265" cy="736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688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A simple python implementation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77334" y="2029961"/>
            <a:ext cx="8596668" cy="4621211"/>
          </a:xfrm>
        </p:spPr>
        <p:txBody>
          <a:bodyPr>
            <a:normAutofit/>
          </a:bodyPr>
          <a:lstStyle/>
          <a:p>
            <a:r>
              <a:rPr kumimoji="1" lang="en-US" altLang="zh-TW" sz="2400" dirty="0" smtClean="0">
                <a:latin typeface="Times New Roman" charset="0"/>
                <a:ea typeface="Times New Roman" charset="0"/>
                <a:cs typeface="Times New Roman" charset="0"/>
              </a:rPr>
              <a:t>Data set: training </a:t>
            </a:r>
            <a:r>
              <a:rPr lang="en-US" altLang="zh-TW" sz="2400" dirty="0" smtClean="0">
                <a:latin typeface="Times New Roman" charset="0"/>
                <a:ea typeface="Times New Roman" charset="0"/>
                <a:cs typeface="Times New Roman" charset="0"/>
              </a:rPr>
              <a:t>points </a:t>
            </a:r>
            <a:r>
              <a:rPr lang="en-US" altLang="zh-TW" sz="2400" dirty="0">
                <a:latin typeface="Times New Roman" charset="0"/>
                <a:ea typeface="Times New Roman" charset="0"/>
                <a:cs typeface="Times New Roman" charset="0"/>
              </a:rPr>
              <a:t>in X and the classes they belong to in </a:t>
            </a:r>
            <a:r>
              <a:rPr lang="en-US" altLang="zh-TW" sz="2400" dirty="0" smtClean="0">
                <a:latin typeface="Times New Roman" charset="0"/>
                <a:ea typeface="Times New Roman" charset="0"/>
                <a:cs typeface="Times New Roman" charset="0"/>
              </a:rPr>
              <a:t>Y</a:t>
            </a:r>
          </a:p>
          <a:p>
            <a:endParaRPr kumimoji="1" lang="en-US" altLang="zh-TW" sz="2400" dirty="0">
              <a:latin typeface="Times New Roman" charset="0"/>
              <a:ea typeface="Times New Roman" charset="0"/>
              <a:cs typeface="Times New Roman" charset="0"/>
            </a:endParaRPr>
          </a:p>
          <a:p>
            <a:endParaRPr kumimoji="1" lang="en-US" altLang="zh-TW" sz="2400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endParaRPr kumimoji="1" lang="en-US" altLang="zh-TW" sz="2400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kumimoji="1" lang="en-US" altLang="zh-TW" sz="2400" dirty="0" smtClean="0">
                <a:latin typeface="Times New Roman" charset="0"/>
                <a:ea typeface="Times New Roman" charset="0"/>
                <a:cs typeface="Times New Roman" charset="0"/>
              </a:rPr>
              <a:t>Train the SVM model using a linear kernel</a:t>
            </a:r>
          </a:p>
          <a:p>
            <a:endParaRPr kumimoji="1" lang="en-US" altLang="zh-TW" sz="2400" dirty="0">
              <a:latin typeface="Times New Roman" charset="0"/>
              <a:ea typeface="Times New Roman" charset="0"/>
              <a:cs typeface="Times New Roman" charset="0"/>
            </a:endParaRPr>
          </a:p>
          <a:p>
            <a:endParaRPr lang="en-US" altLang="zh-TW" sz="2400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lang="en-US" altLang="zh-TW" sz="2400" dirty="0" smtClean="0">
                <a:latin typeface="Times New Roman" charset="0"/>
                <a:ea typeface="Times New Roman" charset="0"/>
                <a:cs typeface="Times New Roman" charset="0"/>
              </a:rPr>
              <a:t>Predict </a:t>
            </a:r>
            <a:r>
              <a:rPr lang="en-US" altLang="zh-TW" sz="2400" dirty="0">
                <a:latin typeface="Times New Roman" charset="0"/>
                <a:ea typeface="Times New Roman" charset="0"/>
                <a:cs typeface="Times New Roman" charset="0"/>
              </a:rPr>
              <a:t>the class of new </a:t>
            </a:r>
            <a:r>
              <a:rPr lang="en-US" altLang="zh-TW" sz="2400" dirty="0" smtClean="0">
                <a:latin typeface="Times New Roman" charset="0"/>
                <a:ea typeface="Times New Roman" charset="0"/>
                <a:cs typeface="Times New Roman" charset="0"/>
              </a:rPr>
              <a:t>dataset:[0, 6]</a:t>
            </a:r>
            <a:endParaRPr kumimoji="1" lang="zh-TW" altLang="en-US" sz="24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538" y="2612122"/>
            <a:ext cx="6477000" cy="127000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4672" y="4347711"/>
            <a:ext cx="3784600" cy="123190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2272" y="6045200"/>
            <a:ext cx="4241800" cy="73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4858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TUNING </a:t>
            </a:r>
            <a:r>
              <a:rPr lang="en-US" altLang="zh-TW" b="1" dirty="0" smtClean="0"/>
              <a:t>PARAMETERS for SVM</a:t>
            </a:r>
            <a:endParaRPr kumimoji="1"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1" y="3026229"/>
            <a:ext cx="4876799" cy="3657600"/>
          </a:xfrm>
          <a:prstGeom prst="rect">
            <a:avLst/>
          </a:prstGeom>
        </p:spPr>
      </p:pic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33049" y="1930400"/>
            <a:ext cx="7182152" cy="4927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nb-NO" altLang="zh-TW" sz="2400" dirty="0">
                <a:latin typeface="Times New Roman" charset="0"/>
                <a:ea typeface="Times New Roman" charset="0"/>
                <a:cs typeface="Times New Roman" charset="0"/>
              </a:rPr>
              <a:t> </a:t>
            </a:r>
            <a:r>
              <a:rPr lang="nb-NO" altLang="zh-TW" sz="2400" dirty="0" err="1" smtClean="0">
                <a:latin typeface="Times New Roman" charset="0"/>
                <a:ea typeface="Times New Roman" charset="0"/>
                <a:cs typeface="Times New Roman" charset="0"/>
              </a:rPr>
              <a:t>Some</a:t>
            </a:r>
            <a:r>
              <a:rPr lang="nb-NO" altLang="zh-TW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nb-NO" altLang="zh-TW" sz="2400" dirty="0" err="1">
                <a:latin typeface="Times New Roman" charset="0"/>
                <a:ea typeface="Times New Roman" charset="0"/>
                <a:cs typeface="Times New Roman" charset="0"/>
              </a:rPr>
              <a:t>i</a:t>
            </a:r>
            <a:r>
              <a:rPr lang="nb-NO" altLang="zh-TW" sz="2400" dirty="0" err="1" smtClean="0">
                <a:latin typeface="Times New Roman" charset="0"/>
                <a:ea typeface="Times New Roman" charset="0"/>
                <a:cs typeface="Times New Roman" charset="0"/>
              </a:rPr>
              <a:t>mportant</a:t>
            </a:r>
            <a:r>
              <a:rPr lang="nb-NO" altLang="zh-TW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nb-NO" altLang="zh-TW" sz="2400" dirty="0">
                <a:latin typeface="Times New Roman" charset="0"/>
                <a:ea typeface="Times New Roman" charset="0"/>
                <a:cs typeface="Times New Roman" charset="0"/>
              </a:rPr>
              <a:t>parameters for </a:t>
            </a:r>
            <a:r>
              <a:rPr lang="nb-NO" altLang="zh-TW" sz="2400" dirty="0" smtClean="0">
                <a:latin typeface="Times New Roman" charset="0"/>
                <a:ea typeface="Times New Roman" charset="0"/>
                <a:cs typeface="Times New Roman" charset="0"/>
              </a:rPr>
              <a:t>SVM:</a:t>
            </a:r>
          </a:p>
          <a:p>
            <a:pPr>
              <a:buFont typeface="Wingdings" charset="2"/>
              <a:buChar char="l"/>
            </a:pPr>
            <a:r>
              <a:rPr kumimoji="1" lang="nb-NO" altLang="zh-TW" sz="2200" dirty="0" err="1" smtClean="0">
                <a:latin typeface="Times New Roman" charset="0"/>
                <a:ea typeface="Times New Roman" charset="0"/>
                <a:cs typeface="Times New Roman" charset="0"/>
              </a:rPr>
              <a:t>Regularization</a:t>
            </a:r>
            <a:r>
              <a:rPr kumimoji="1" lang="nb-NO" altLang="zh-TW" sz="2200" dirty="0" smtClean="0">
                <a:latin typeface="Times New Roman" charset="0"/>
                <a:ea typeface="Times New Roman" charset="0"/>
                <a:cs typeface="Times New Roman" charset="0"/>
              </a:rPr>
              <a:t> parameter C</a:t>
            </a:r>
            <a:r>
              <a:rPr kumimoji="1" lang="en-US" altLang="zh-TW" sz="2200" dirty="0" smtClean="0">
                <a:latin typeface="Times New Roman" charset="0"/>
                <a:ea typeface="Times New Roman" charset="0"/>
                <a:cs typeface="Times New Roman" charset="0"/>
              </a:rPr>
              <a:t>: </a:t>
            </a:r>
            <a:r>
              <a:rPr lang="en-US" altLang="zh-TW" sz="2200" dirty="0">
                <a:latin typeface="Times New Roman" charset="0"/>
                <a:ea typeface="Times New Roman" charset="0"/>
                <a:cs typeface="Times New Roman" charset="0"/>
              </a:rPr>
              <a:t>It controls the trade off between smooth decision boundary and classifying training points correctly. A large value of c means you will get more training points correctly</a:t>
            </a:r>
            <a:r>
              <a:rPr lang="en-US" altLang="zh-TW" sz="2200" dirty="0" smtClean="0">
                <a:latin typeface="Times New Roman" charset="0"/>
                <a:ea typeface="Times New Roman" charset="0"/>
                <a:cs typeface="Times New Roman" charset="0"/>
              </a:rPr>
              <a:t>.</a:t>
            </a:r>
          </a:p>
          <a:p>
            <a:pPr>
              <a:buFont typeface="Wingdings" charset="2"/>
              <a:buChar char="l"/>
            </a:pPr>
            <a:r>
              <a:rPr lang="en-US" altLang="zh-TW" sz="2200" dirty="0" err="1" smtClean="0">
                <a:latin typeface="Times New Roman" charset="0"/>
                <a:ea typeface="Times New Roman" charset="0"/>
                <a:cs typeface="Times New Roman" charset="0"/>
              </a:rPr>
              <a:t>Eg</a:t>
            </a:r>
            <a:r>
              <a:rPr lang="en-US" altLang="zh-TW" sz="2200" dirty="0" smtClean="0">
                <a:latin typeface="Times New Roman" charset="0"/>
                <a:ea typeface="Times New Roman" charset="0"/>
                <a:cs typeface="Times New Roman" charset="0"/>
              </a:rPr>
              <a:t>. There </a:t>
            </a:r>
            <a:r>
              <a:rPr lang="en-US" altLang="zh-TW" sz="2200" dirty="0">
                <a:latin typeface="Times New Roman" charset="0"/>
                <a:ea typeface="Times New Roman" charset="0"/>
                <a:cs typeface="Times New Roman" charset="0"/>
              </a:rPr>
              <a:t>are a number of decision boundaries that we can draw for this dataset. Consider a straight (green colored) decision boundary which is quite simple but it comes at the cost of a few points being misclassified. These misclassified points are called outliers. </a:t>
            </a:r>
            <a:endParaRPr lang="en-US" altLang="zh-TW" sz="2200" dirty="0" smtClean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78211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TUNING </a:t>
            </a:r>
            <a:r>
              <a:rPr lang="en-US" altLang="zh-TW" b="1" dirty="0" smtClean="0"/>
              <a:t>PARAMETERS for SVM</a:t>
            </a:r>
            <a:endParaRPr kumimoji="1"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1943" y="2503715"/>
            <a:ext cx="4630057" cy="3472543"/>
          </a:xfrm>
          <a:prstGeom prst="rect">
            <a:avLst/>
          </a:prstGeom>
        </p:spPr>
      </p:pic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33048" y="1930400"/>
            <a:ext cx="7541381" cy="4927600"/>
          </a:xfrm>
        </p:spPr>
        <p:txBody>
          <a:bodyPr>
            <a:normAutofit lnSpcReduction="10000"/>
          </a:bodyPr>
          <a:lstStyle/>
          <a:p>
            <a:pPr>
              <a:buFont typeface="Wingdings" charset="2"/>
              <a:buChar char="l"/>
            </a:pPr>
            <a:r>
              <a:rPr lang="en-US" altLang="zh-TW" sz="2200" dirty="0" smtClean="0">
                <a:latin typeface="Times New Roman" charset="0"/>
                <a:ea typeface="Times New Roman" charset="0"/>
                <a:cs typeface="Times New Roman" charset="0"/>
              </a:rPr>
              <a:t>We </a:t>
            </a:r>
            <a:r>
              <a:rPr lang="en-US" altLang="zh-TW" sz="2200" dirty="0">
                <a:latin typeface="Times New Roman" charset="0"/>
                <a:ea typeface="Times New Roman" charset="0"/>
                <a:cs typeface="Times New Roman" charset="0"/>
              </a:rPr>
              <a:t>can also make something that is considerably more wiggly(sky blue colored decision boundary) but where we get potentially all of the training points correct. </a:t>
            </a:r>
            <a:endParaRPr lang="en-US" altLang="zh-TW" sz="2200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pPr>
              <a:buFont typeface="Wingdings" charset="2"/>
              <a:buChar char="l"/>
            </a:pPr>
            <a:r>
              <a:rPr lang="en-US" altLang="zh-TW" sz="2200" dirty="0" smtClean="0">
                <a:latin typeface="Times New Roman" charset="0"/>
                <a:ea typeface="Times New Roman" charset="0"/>
                <a:cs typeface="Times New Roman" charset="0"/>
              </a:rPr>
              <a:t>The trade </a:t>
            </a:r>
            <a:r>
              <a:rPr lang="en-US" altLang="zh-TW" sz="2200" dirty="0">
                <a:latin typeface="Times New Roman" charset="0"/>
                <a:ea typeface="Times New Roman" charset="0"/>
                <a:cs typeface="Times New Roman" charset="0"/>
              </a:rPr>
              <a:t>off having something that is very intricate, very complicated like this is that chances are it is not going to generalize quite as well to our test set. </a:t>
            </a:r>
            <a:endParaRPr lang="en-US" altLang="zh-TW" sz="2200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pPr>
              <a:buFont typeface="Wingdings" charset="2"/>
              <a:buChar char="l"/>
            </a:pPr>
            <a:r>
              <a:rPr lang="en-US" altLang="zh-TW" sz="2200" dirty="0" smtClean="0">
                <a:latin typeface="Times New Roman" charset="0"/>
                <a:ea typeface="Times New Roman" charset="0"/>
                <a:cs typeface="Times New Roman" charset="0"/>
              </a:rPr>
              <a:t>Something </a:t>
            </a:r>
            <a:r>
              <a:rPr lang="en-US" altLang="zh-TW" sz="2200" dirty="0">
                <a:latin typeface="Times New Roman" charset="0"/>
                <a:ea typeface="Times New Roman" charset="0"/>
                <a:cs typeface="Times New Roman" charset="0"/>
              </a:rPr>
              <a:t>that is simple, more straight maybe actually the better choice if you look at the accuracy. Large value of c means you will get more intricate decision curves trying to fit in all the points. </a:t>
            </a:r>
            <a:endParaRPr lang="en-US" altLang="zh-TW" sz="2200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pPr>
              <a:buFont typeface="Wingdings" charset="2"/>
              <a:buChar char="l"/>
            </a:pPr>
            <a:r>
              <a:rPr lang="en-US" altLang="zh-TW" sz="2200" dirty="0" smtClean="0">
                <a:latin typeface="Times New Roman" charset="0"/>
                <a:ea typeface="Times New Roman" charset="0"/>
                <a:cs typeface="Times New Roman" charset="0"/>
              </a:rPr>
              <a:t>Figuring </a:t>
            </a:r>
            <a:r>
              <a:rPr lang="en-US" altLang="zh-TW" sz="2200" dirty="0">
                <a:latin typeface="Times New Roman" charset="0"/>
                <a:ea typeface="Times New Roman" charset="0"/>
                <a:cs typeface="Times New Roman" charset="0"/>
              </a:rPr>
              <a:t>out how much you want to have a smooth decision boundary </a:t>
            </a:r>
            <a:r>
              <a:rPr lang="en-US" altLang="zh-TW" sz="2200" dirty="0" smtClean="0">
                <a:latin typeface="Times New Roman" charset="0"/>
                <a:ea typeface="Times New Roman" charset="0"/>
                <a:cs typeface="Times New Roman" charset="0"/>
              </a:rPr>
              <a:t>vs </a:t>
            </a:r>
            <a:r>
              <a:rPr lang="en-US" altLang="zh-TW" sz="2200" dirty="0">
                <a:latin typeface="Times New Roman" charset="0"/>
                <a:ea typeface="Times New Roman" charset="0"/>
                <a:cs typeface="Times New Roman" charset="0"/>
              </a:rPr>
              <a:t>one that gets things correct is part of artistry of machine learning. So try different values of c for your dataset to get the perfectly balanced curve and avoid over fitting.</a:t>
            </a:r>
            <a:endParaRPr kumimoji="1" lang="zh-TW" altLang="en-US" sz="22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59377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TUNING PARAMETERS for SVM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77333" y="2160589"/>
            <a:ext cx="9348409" cy="4697411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nb-NO" altLang="zh-TW" sz="2400" dirty="0" err="1">
                <a:latin typeface="Times New Roman" charset="0"/>
                <a:ea typeface="Times New Roman" charset="0"/>
                <a:cs typeface="Times New Roman" charset="0"/>
              </a:rPr>
              <a:t>Important</a:t>
            </a:r>
            <a:r>
              <a:rPr lang="nb-NO" altLang="zh-TW" sz="2400" dirty="0">
                <a:latin typeface="Times New Roman" charset="0"/>
                <a:ea typeface="Times New Roman" charset="0"/>
                <a:cs typeface="Times New Roman" charset="0"/>
              </a:rPr>
              <a:t> parameters for SVM</a:t>
            </a:r>
            <a:r>
              <a:rPr lang="nb-NO" altLang="zh-TW" sz="2400" dirty="0" smtClean="0">
                <a:latin typeface="Times New Roman" charset="0"/>
                <a:ea typeface="Times New Roman" charset="0"/>
                <a:cs typeface="Times New Roman" charset="0"/>
              </a:rPr>
              <a:t>:</a:t>
            </a:r>
          </a:p>
          <a:p>
            <a:r>
              <a:rPr lang="nb-NO" altLang="zh-TW" sz="2400" b="1" dirty="0" smtClean="0">
                <a:latin typeface="Times New Roman" charset="0"/>
                <a:ea typeface="Times New Roman" charset="0"/>
                <a:cs typeface="Times New Roman" charset="0"/>
              </a:rPr>
              <a:t>Gamma:</a:t>
            </a:r>
            <a:r>
              <a:rPr lang="nb-NO" altLang="zh-TW" sz="24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nb-NO" altLang="zh-TW" sz="2400" dirty="0" err="1" smtClean="0">
                <a:latin typeface="Times New Roman" charset="0"/>
                <a:ea typeface="Times New Roman" charset="0"/>
                <a:cs typeface="Times New Roman" charset="0"/>
              </a:rPr>
              <a:t>define</a:t>
            </a:r>
            <a:r>
              <a:rPr lang="nb-NO" altLang="zh-TW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nb-NO" altLang="zh-TW" sz="2400" dirty="0" err="1">
                <a:latin typeface="Times New Roman" charset="0"/>
                <a:ea typeface="Times New Roman" charset="0"/>
                <a:cs typeface="Times New Roman" charset="0"/>
              </a:rPr>
              <a:t>how</a:t>
            </a:r>
            <a:r>
              <a:rPr lang="nb-NO" altLang="zh-TW" sz="2400" dirty="0">
                <a:latin typeface="Times New Roman" charset="0"/>
                <a:ea typeface="Times New Roman" charset="0"/>
                <a:cs typeface="Times New Roman" charset="0"/>
              </a:rPr>
              <a:t> far </a:t>
            </a:r>
            <a:r>
              <a:rPr lang="nb-NO" altLang="zh-TW" sz="2400" dirty="0" err="1">
                <a:latin typeface="Times New Roman" charset="0"/>
                <a:ea typeface="Times New Roman" charset="0"/>
                <a:cs typeface="Times New Roman" charset="0"/>
              </a:rPr>
              <a:t>the</a:t>
            </a:r>
            <a:r>
              <a:rPr lang="nb-NO" altLang="zh-TW" sz="24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nb-NO" altLang="zh-TW" sz="2400" dirty="0" err="1">
                <a:latin typeface="Times New Roman" charset="0"/>
                <a:ea typeface="Times New Roman" charset="0"/>
                <a:cs typeface="Times New Roman" charset="0"/>
              </a:rPr>
              <a:t>influence</a:t>
            </a:r>
            <a:r>
              <a:rPr lang="nb-NO" altLang="zh-TW" sz="24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nb-NO" altLang="zh-TW" sz="2400" dirty="0" err="1">
                <a:latin typeface="Times New Roman" charset="0"/>
                <a:ea typeface="Times New Roman" charset="0"/>
                <a:cs typeface="Times New Roman" charset="0"/>
              </a:rPr>
              <a:t>of</a:t>
            </a:r>
            <a:r>
              <a:rPr lang="nb-NO" altLang="zh-TW" sz="2400" dirty="0">
                <a:latin typeface="Times New Roman" charset="0"/>
                <a:ea typeface="Times New Roman" charset="0"/>
                <a:cs typeface="Times New Roman" charset="0"/>
              </a:rPr>
              <a:t> a single training </a:t>
            </a:r>
            <a:r>
              <a:rPr lang="nb-NO" altLang="zh-TW" sz="2400" dirty="0" err="1">
                <a:latin typeface="Times New Roman" charset="0"/>
                <a:ea typeface="Times New Roman" charset="0"/>
                <a:cs typeface="Times New Roman" charset="0"/>
              </a:rPr>
              <a:t>example</a:t>
            </a:r>
            <a:r>
              <a:rPr lang="nb-NO" altLang="zh-TW" sz="24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nb-NO" altLang="zh-TW" sz="2400" dirty="0" err="1">
                <a:latin typeface="Times New Roman" charset="0"/>
                <a:ea typeface="Times New Roman" charset="0"/>
                <a:cs typeface="Times New Roman" charset="0"/>
              </a:rPr>
              <a:t>reaches</a:t>
            </a:r>
            <a:r>
              <a:rPr lang="nb-NO" altLang="zh-TW" sz="2400" dirty="0">
                <a:latin typeface="Times New Roman" charset="0"/>
                <a:ea typeface="Times New Roman" charset="0"/>
                <a:cs typeface="Times New Roman" charset="0"/>
              </a:rPr>
              <a:t>. If it has a </a:t>
            </a:r>
            <a:r>
              <a:rPr lang="nb-NO" altLang="zh-TW" sz="2400" dirty="0" err="1">
                <a:latin typeface="Times New Roman" charset="0"/>
                <a:ea typeface="Times New Roman" charset="0"/>
                <a:cs typeface="Times New Roman" charset="0"/>
              </a:rPr>
              <a:t>low</a:t>
            </a:r>
            <a:r>
              <a:rPr lang="nb-NO" altLang="zh-TW" sz="24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nb-NO" altLang="zh-TW" sz="2400" dirty="0" err="1">
                <a:latin typeface="Times New Roman" charset="0"/>
                <a:ea typeface="Times New Roman" charset="0"/>
                <a:cs typeface="Times New Roman" charset="0"/>
              </a:rPr>
              <a:t>value</a:t>
            </a:r>
            <a:r>
              <a:rPr lang="nb-NO" altLang="zh-TW" sz="2400" dirty="0">
                <a:latin typeface="Times New Roman" charset="0"/>
                <a:ea typeface="Times New Roman" charset="0"/>
                <a:cs typeface="Times New Roman" charset="0"/>
              </a:rPr>
              <a:t> it </a:t>
            </a:r>
            <a:r>
              <a:rPr lang="nb-NO" altLang="zh-TW" sz="2400" dirty="0" err="1">
                <a:latin typeface="Times New Roman" charset="0"/>
                <a:ea typeface="Times New Roman" charset="0"/>
                <a:cs typeface="Times New Roman" charset="0"/>
              </a:rPr>
              <a:t>means</a:t>
            </a:r>
            <a:r>
              <a:rPr lang="nb-NO" altLang="zh-TW" sz="24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nb-NO" altLang="zh-TW" sz="2400" dirty="0" err="1">
                <a:latin typeface="Times New Roman" charset="0"/>
                <a:ea typeface="Times New Roman" charset="0"/>
                <a:cs typeface="Times New Roman" charset="0"/>
              </a:rPr>
              <a:t>that</a:t>
            </a:r>
            <a:r>
              <a:rPr lang="nb-NO" altLang="zh-TW" sz="24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nb-NO" altLang="zh-TW" sz="2400" dirty="0" err="1">
                <a:latin typeface="Times New Roman" charset="0"/>
                <a:ea typeface="Times New Roman" charset="0"/>
                <a:cs typeface="Times New Roman" charset="0"/>
              </a:rPr>
              <a:t>every</a:t>
            </a:r>
            <a:r>
              <a:rPr lang="nb-NO" altLang="zh-TW" sz="24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nb-NO" altLang="zh-TW" sz="2400" dirty="0" err="1">
                <a:latin typeface="Times New Roman" charset="0"/>
                <a:ea typeface="Times New Roman" charset="0"/>
                <a:cs typeface="Times New Roman" charset="0"/>
              </a:rPr>
              <a:t>point</a:t>
            </a:r>
            <a:r>
              <a:rPr lang="nb-NO" altLang="zh-TW" sz="2400" dirty="0">
                <a:latin typeface="Times New Roman" charset="0"/>
                <a:ea typeface="Times New Roman" charset="0"/>
                <a:cs typeface="Times New Roman" charset="0"/>
              </a:rPr>
              <a:t> has a far </a:t>
            </a:r>
            <a:r>
              <a:rPr lang="nb-NO" altLang="zh-TW" sz="2400" dirty="0" err="1">
                <a:latin typeface="Times New Roman" charset="0"/>
                <a:ea typeface="Times New Roman" charset="0"/>
                <a:cs typeface="Times New Roman" charset="0"/>
              </a:rPr>
              <a:t>reach</a:t>
            </a:r>
            <a:r>
              <a:rPr lang="nb-NO" altLang="zh-TW" sz="2400" dirty="0">
                <a:latin typeface="Times New Roman" charset="0"/>
                <a:ea typeface="Times New Roman" charset="0"/>
                <a:cs typeface="Times New Roman" charset="0"/>
              </a:rPr>
              <a:t> and </a:t>
            </a:r>
            <a:r>
              <a:rPr lang="nb-NO" altLang="zh-TW" sz="2400" dirty="0" err="1">
                <a:latin typeface="Times New Roman" charset="0"/>
                <a:ea typeface="Times New Roman" charset="0"/>
                <a:cs typeface="Times New Roman" charset="0"/>
              </a:rPr>
              <a:t>conversely</a:t>
            </a:r>
            <a:r>
              <a:rPr lang="nb-NO" altLang="zh-TW" sz="24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nb-NO" altLang="zh-TW" sz="2400" dirty="0" err="1">
                <a:latin typeface="Times New Roman" charset="0"/>
                <a:ea typeface="Times New Roman" charset="0"/>
                <a:cs typeface="Times New Roman" charset="0"/>
              </a:rPr>
              <a:t>high</a:t>
            </a:r>
            <a:r>
              <a:rPr lang="nb-NO" altLang="zh-TW" sz="24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nb-NO" altLang="zh-TW" sz="2400" dirty="0" err="1">
                <a:latin typeface="Times New Roman" charset="0"/>
                <a:ea typeface="Times New Roman" charset="0"/>
                <a:cs typeface="Times New Roman" charset="0"/>
              </a:rPr>
              <a:t>value</a:t>
            </a:r>
            <a:r>
              <a:rPr lang="nb-NO" altLang="zh-TW" sz="24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nb-NO" altLang="zh-TW" sz="2400" dirty="0" err="1">
                <a:latin typeface="Times New Roman" charset="0"/>
                <a:ea typeface="Times New Roman" charset="0"/>
                <a:cs typeface="Times New Roman" charset="0"/>
              </a:rPr>
              <a:t>of</a:t>
            </a:r>
            <a:r>
              <a:rPr lang="nb-NO" altLang="zh-TW" sz="2400" dirty="0">
                <a:latin typeface="Times New Roman" charset="0"/>
                <a:ea typeface="Times New Roman" charset="0"/>
                <a:cs typeface="Times New Roman" charset="0"/>
              </a:rPr>
              <a:t> gamma </a:t>
            </a:r>
            <a:r>
              <a:rPr lang="nb-NO" altLang="zh-TW" sz="2400" dirty="0" err="1">
                <a:latin typeface="Times New Roman" charset="0"/>
                <a:ea typeface="Times New Roman" charset="0"/>
                <a:cs typeface="Times New Roman" charset="0"/>
              </a:rPr>
              <a:t>means</a:t>
            </a:r>
            <a:r>
              <a:rPr lang="nb-NO" altLang="zh-TW" sz="24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nb-NO" altLang="zh-TW" sz="2400" dirty="0" err="1">
                <a:latin typeface="Times New Roman" charset="0"/>
                <a:ea typeface="Times New Roman" charset="0"/>
                <a:cs typeface="Times New Roman" charset="0"/>
              </a:rPr>
              <a:t>that</a:t>
            </a:r>
            <a:r>
              <a:rPr lang="nb-NO" altLang="zh-TW" sz="24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nb-NO" altLang="zh-TW" sz="2400" dirty="0" err="1">
                <a:latin typeface="Times New Roman" charset="0"/>
                <a:ea typeface="Times New Roman" charset="0"/>
                <a:cs typeface="Times New Roman" charset="0"/>
              </a:rPr>
              <a:t>every</a:t>
            </a:r>
            <a:r>
              <a:rPr lang="nb-NO" altLang="zh-TW" sz="24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nb-NO" altLang="zh-TW" sz="2400" dirty="0" err="1">
                <a:latin typeface="Times New Roman" charset="0"/>
                <a:ea typeface="Times New Roman" charset="0"/>
                <a:cs typeface="Times New Roman" charset="0"/>
              </a:rPr>
              <a:t>point</a:t>
            </a:r>
            <a:r>
              <a:rPr lang="nb-NO" altLang="zh-TW" sz="2400" dirty="0">
                <a:latin typeface="Times New Roman" charset="0"/>
                <a:ea typeface="Times New Roman" charset="0"/>
                <a:cs typeface="Times New Roman" charset="0"/>
              </a:rPr>
              <a:t> has </a:t>
            </a:r>
            <a:r>
              <a:rPr lang="nb-NO" altLang="zh-TW" sz="2400" dirty="0" err="1">
                <a:latin typeface="Times New Roman" charset="0"/>
                <a:ea typeface="Times New Roman" charset="0"/>
                <a:cs typeface="Times New Roman" charset="0"/>
              </a:rPr>
              <a:t>close</a:t>
            </a:r>
            <a:r>
              <a:rPr lang="nb-NO" altLang="zh-TW" sz="24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nb-NO" altLang="zh-TW" sz="2400" dirty="0" err="1">
                <a:latin typeface="Times New Roman" charset="0"/>
                <a:ea typeface="Times New Roman" charset="0"/>
                <a:cs typeface="Times New Roman" charset="0"/>
              </a:rPr>
              <a:t>reach</a:t>
            </a:r>
            <a:r>
              <a:rPr lang="nb-NO" altLang="zh-TW" sz="2400" dirty="0">
                <a:latin typeface="Times New Roman" charset="0"/>
                <a:ea typeface="Times New Roman" charset="0"/>
                <a:cs typeface="Times New Roman" charset="0"/>
              </a:rPr>
              <a:t>.</a:t>
            </a:r>
          </a:p>
          <a:p>
            <a:r>
              <a:rPr lang="nb-NO" altLang="zh-TW" sz="2400" dirty="0">
                <a:latin typeface="Times New Roman" charset="0"/>
                <a:ea typeface="Times New Roman" charset="0"/>
                <a:cs typeface="Times New Roman" charset="0"/>
              </a:rPr>
              <a:t>If gamma has a </a:t>
            </a:r>
            <a:r>
              <a:rPr lang="nb-NO" altLang="zh-TW" sz="2400" dirty="0" err="1">
                <a:latin typeface="Times New Roman" charset="0"/>
                <a:ea typeface="Times New Roman" charset="0"/>
                <a:cs typeface="Times New Roman" charset="0"/>
              </a:rPr>
              <a:t>very</a:t>
            </a:r>
            <a:r>
              <a:rPr lang="nb-NO" altLang="zh-TW" sz="24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nb-NO" altLang="zh-TW" sz="2400" dirty="0" err="1">
                <a:latin typeface="Times New Roman" charset="0"/>
                <a:ea typeface="Times New Roman" charset="0"/>
                <a:cs typeface="Times New Roman" charset="0"/>
              </a:rPr>
              <a:t>high</a:t>
            </a:r>
            <a:r>
              <a:rPr lang="nb-NO" altLang="zh-TW" sz="24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nb-NO" altLang="zh-TW" sz="2400" dirty="0" err="1">
                <a:latin typeface="Times New Roman" charset="0"/>
                <a:ea typeface="Times New Roman" charset="0"/>
                <a:cs typeface="Times New Roman" charset="0"/>
              </a:rPr>
              <a:t>value</a:t>
            </a:r>
            <a:r>
              <a:rPr lang="nb-NO" altLang="zh-TW" sz="2400" dirty="0">
                <a:latin typeface="Times New Roman" charset="0"/>
                <a:ea typeface="Times New Roman" charset="0"/>
                <a:cs typeface="Times New Roman" charset="0"/>
              </a:rPr>
              <a:t>, </a:t>
            </a:r>
            <a:r>
              <a:rPr lang="nb-NO" altLang="zh-TW" sz="2400" dirty="0" err="1">
                <a:latin typeface="Times New Roman" charset="0"/>
                <a:ea typeface="Times New Roman" charset="0"/>
                <a:cs typeface="Times New Roman" charset="0"/>
              </a:rPr>
              <a:t>then</a:t>
            </a:r>
            <a:r>
              <a:rPr lang="nb-NO" altLang="zh-TW" sz="24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nb-NO" altLang="zh-TW" sz="2400" dirty="0" err="1">
                <a:latin typeface="Times New Roman" charset="0"/>
                <a:ea typeface="Times New Roman" charset="0"/>
                <a:cs typeface="Times New Roman" charset="0"/>
              </a:rPr>
              <a:t>the</a:t>
            </a:r>
            <a:r>
              <a:rPr lang="nb-NO" altLang="zh-TW" sz="24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nb-NO" altLang="zh-TW" sz="2400" dirty="0" err="1">
                <a:latin typeface="Times New Roman" charset="0"/>
                <a:ea typeface="Times New Roman" charset="0"/>
                <a:cs typeface="Times New Roman" charset="0"/>
              </a:rPr>
              <a:t>decision</a:t>
            </a:r>
            <a:r>
              <a:rPr lang="nb-NO" altLang="zh-TW" sz="24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nb-NO" altLang="zh-TW" sz="2400" dirty="0" err="1">
                <a:latin typeface="Times New Roman" charset="0"/>
                <a:ea typeface="Times New Roman" charset="0"/>
                <a:cs typeface="Times New Roman" charset="0"/>
              </a:rPr>
              <a:t>boundary</a:t>
            </a:r>
            <a:r>
              <a:rPr lang="nb-NO" altLang="zh-TW" sz="2400" dirty="0">
                <a:latin typeface="Times New Roman" charset="0"/>
                <a:ea typeface="Times New Roman" charset="0"/>
                <a:cs typeface="Times New Roman" charset="0"/>
              </a:rPr>
              <a:t> is just </a:t>
            </a:r>
            <a:r>
              <a:rPr lang="nb-NO" altLang="zh-TW" sz="2400" dirty="0" err="1">
                <a:latin typeface="Times New Roman" charset="0"/>
                <a:ea typeface="Times New Roman" charset="0"/>
                <a:cs typeface="Times New Roman" charset="0"/>
              </a:rPr>
              <a:t>going</a:t>
            </a:r>
            <a:r>
              <a:rPr lang="nb-NO" altLang="zh-TW" sz="2400" dirty="0">
                <a:latin typeface="Times New Roman" charset="0"/>
                <a:ea typeface="Times New Roman" charset="0"/>
                <a:cs typeface="Times New Roman" charset="0"/>
              </a:rPr>
              <a:t> to be dependent </a:t>
            </a:r>
            <a:r>
              <a:rPr lang="nb-NO" altLang="zh-TW" sz="2400" dirty="0" err="1">
                <a:latin typeface="Times New Roman" charset="0"/>
                <a:ea typeface="Times New Roman" charset="0"/>
                <a:cs typeface="Times New Roman" charset="0"/>
              </a:rPr>
              <a:t>upon</a:t>
            </a:r>
            <a:r>
              <a:rPr lang="nb-NO" altLang="zh-TW" sz="24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nb-NO" altLang="zh-TW" sz="2400" dirty="0" err="1">
                <a:latin typeface="Times New Roman" charset="0"/>
                <a:ea typeface="Times New Roman" charset="0"/>
                <a:cs typeface="Times New Roman" charset="0"/>
              </a:rPr>
              <a:t>the</a:t>
            </a:r>
            <a:r>
              <a:rPr lang="nb-NO" altLang="zh-TW" sz="24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nb-NO" altLang="zh-TW" sz="2400" dirty="0" err="1">
                <a:latin typeface="Times New Roman" charset="0"/>
                <a:ea typeface="Times New Roman" charset="0"/>
                <a:cs typeface="Times New Roman" charset="0"/>
              </a:rPr>
              <a:t>points</a:t>
            </a:r>
            <a:r>
              <a:rPr lang="nb-NO" altLang="zh-TW" sz="24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nb-NO" altLang="zh-TW" sz="2400" dirty="0" err="1">
                <a:latin typeface="Times New Roman" charset="0"/>
                <a:ea typeface="Times New Roman" charset="0"/>
                <a:cs typeface="Times New Roman" charset="0"/>
              </a:rPr>
              <a:t>that</a:t>
            </a:r>
            <a:r>
              <a:rPr lang="nb-NO" altLang="zh-TW" sz="24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nb-NO" altLang="zh-TW" sz="2400" dirty="0" err="1">
                <a:latin typeface="Times New Roman" charset="0"/>
                <a:ea typeface="Times New Roman" charset="0"/>
                <a:cs typeface="Times New Roman" charset="0"/>
              </a:rPr>
              <a:t>are</a:t>
            </a:r>
            <a:r>
              <a:rPr lang="nb-NO" altLang="zh-TW" sz="24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nb-NO" altLang="zh-TW" sz="2400" dirty="0" err="1">
                <a:latin typeface="Times New Roman" charset="0"/>
                <a:ea typeface="Times New Roman" charset="0"/>
                <a:cs typeface="Times New Roman" charset="0"/>
              </a:rPr>
              <a:t>very</a:t>
            </a:r>
            <a:r>
              <a:rPr lang="nb-NO" altLang="zh-TW" sz="24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nb-NO" altLang="zh-TW" sz="2400" dirty="0" err="1">
                <a:latin typeface="Times New Roman" charset="0"/>
                <a:ea typeface="Times New Roman" charset="0"/>
                <a:cs typeface="Times New Roman" charset="0"/>
              </a:rPr>
              <a:t>close</a:t>
            </a:r>
            <a:r>
              <a:rPr lang="nb-NO" altLang="zh-TW" sz="2400" dirty="0">
                <a:latin typeface="Times New Roman" charset="0"/>
                <a:ea typeface="Times New Roman" charset="0"/>
                <a:cs typeface="Times New Roman" charset="0"/>
              </a:rPr>
              <a:t> to </a:t>
            </a:r>
            <a:r>
              <a:rPr lang="nb-NO" altLang="zh-TW" sz="2400" dirty="0" err="1">
                <a:latin typeface="Times New Roman" charset="0"/>
                <a:ea typeface="Times New Roman" charset="0"/>
                <a:cs typeface="Times New Roman" charset="0"/>
              </a:rPr>
              <a:t>the</a:t>
            </a:r>
            <a:r>
              <a:rPr lang="nb-NO" altLang="zh-TW" sz="2400" dirty="0">
                <a:latin typeface="Times New Roman" charset="0"/>
                <a:ea typeface="Times New Roman" charset="0"/>
                <a:cs typeface="Times New Roman" charset="0"/>
              </a:rPr>
              <a:t> line </a:t>
            </a:r>
            <a:r>
              <a:rPr lang="nb-NO" altLang="zh-TW" sz="2400" dirty="0" err="1">
                <a:latin typeface="Times New Roman" charset="0"/>
                <a:ea typeface="Times New Roman" charset="0"/>
                <a:cs typeface="Times New Roman" charset="0"/>
              </a:rPr>
              <a:t>which</a:t>
            </a:r>
            <a:r>
              <a:rPr lang="nb-NO" altLang="zh-TW" sz="24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nb-NO" altLang="zh-TW" sz="2400" dirty="0" err="1">
                <a:latin typeface="Times New Roman" charset="0"/>
                <a:ea typeface="Times New Roman" charset="0"/>
                <a:cs typeface="Times New Roman" charset="0"/>
              </a:rPr>
              <a:t>effectively</a:t>
            </a:r>
            <a:r>
              <a:rPr lang="nb-NO" altLang="zh-TW" sz="24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nb-NO" altLang="zh-TW" sz="2400" dirty="0" err="1">
                <a:latin typeface="Times New Roman" charset="0"/>
                <a:ea typeface="Times New Roman" charset="0"/>
                <a:cs typeface="Times New Roman" charset="0"/>
              </a:rPr>
              <a:t>results</a:t>
            </a:r>
            <a:r>
              <a:rPr lang="nb-NO" altLang="zh-TW" sz="2400" dirty="0">
                <a:latin typeface="Times New Roman" charset="0"/>
                <a:ea typeface="Times New Roman" charset="0"/>
                <a:cs typeface="Times New Roman" charset="0"/>
              </a:rPr>
              <a:t> in </a:t>
            </a:r>
            <a:r>
              <a:rPr lang="nb-NO" altLang="zh-TW" sz="2400" dirty="0" err="1">
                <a:latin typeface="Times New Roman" charset="0"/>
                <a:ea typeface="Times New Roman" charset="0"/>
                <a:cs typeface="Times New Roman" charset="0"/>
              </a:rPr>
              <a:t>ignoring</a:t>
            </a:r>
            <a:r>
              <a:rPr lang="nb-NO" altLang="zh-TW" sz="24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nb-NO" altLang="zh-TW" sz="2400" dirty="0" err="1">
                <a:latin typeface="Times New Roman" charset="0"/>
                <a:ea typeface="Times New Roman" charset="0"/>
                <a:cs typeface="Times New Roman" charset="0"/>
              </a:rPr>
              <a:t>some</a:t>
            </a:r>
            <a:r>
              <a:rPr lang="nb-NO" altLang="zh-TW" sz="24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nb-NO" altLang="zh-TW" sz="2400" dirty="0" err="1">
                <a:latin typeface="Times New Roman" charset="0"/>
                <a:ea typeface="Times New Roman" charset="0"/>
                <a:cs typeface="Times New Roman" charset="0"/>
              </a:rPr>
              <a:t>of</a:t>
            </a:r>
            <a:r>
              <a:rPr lang="nb-NO" altLang="zh-TW" sz="24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nb-NO" altLang="zh-TW" sz="2400" dirty="0" err="1">
                <a:latin typeface="Times New Roman" charset="0"/>
                <a:ea typeface="Times New Roman" charset="0"/>
                <a:cs typeface="Times New Roman" charset="0"/>
              </a:rPr>
              <a:t>the</a:t>
            </a:r>
            <a:r>
              <a:rPr lang="nb-NO" altLang="zh-TW" sz="24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nb-NO" altLang="zh-TW" sz="2400" dirty="0" err="1">
                <a:latin typeface="Times New Roman" charset="0"/>
                <a:ea typeface="Times New Roman" charset="0"/>
                <a:cs typeface="Times New Roman" charset="0"/>
              </a:rPr>
              <a:t>points</a:t>
            </a:r>
            <a:r>
              <a:rPr lang="nb-NO" altLang="zh-TW" sz="24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nb-NO" altLang="zh-TW" sz="2400" dirty="0" err="1">
                <a:latin typeface="Times New Roman" charset="0"/>
                <a:ea typeface="Times New Roman" charset="0"/>
                <a:cs typeface="Times New Roman" charset="0"/>
              </a:rPr>
              <a:t>that</a:t>
            </a:r>
            <a:r>
              <a:rPr lang="nb-NO" altLang="zh-TW" sz="24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nb-NO" altLang="zh-TW" sz="2400" dirty="0" err="1">
                <a:latin typeface="Times New Roman" charset="0"/>
                <a:ea typeface="Times New Roman" charset="0"/>
                <a:cs typeface="Times New Roman" charset="0"/>
              </a:rPr>
              <a:t>are</a:t>
            </a:r>
            <a:r>
              <a:rPr lang="nb-NO" altLang="zh-TW" sz="24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nb-NO" altLang="zh-TW" sz="2400" dirty="0" err="1">
                <a:latin typeface="Times New Roman" charset="0"/>
                <a:ea typeface="Times New Roman" charset="0"/>
                <a:cs typeface="Times New Roman" charset="0"/>
              </a:rPr>
              <a:t>very</a:t>
            </a:r>
            <a:r>
              <a:rPr lang="nb-NO" altLang="zh-TW" sz="2400" dirty="0">
                <a:latin typeface="Times New Roman" charset="0"/>
                <a:ea typeface="Times New Roman" charset="0"/>
                <a:cs typeface="Times New Roman" charset="0"/>
              </a:rPr>
              <a:t> far from </a:t>
            </a:r>
            <a:r>
              <a:rPr lang="nb-NO" altLang="zh-TW" sz="2400" dirty="0" err="1">
                <a:latin typeface="Times New Roman" charset="0"/>
                <a:ea typeface="Times New Roman" charset="0"/>
                <a:cs typeface="Times New Roman" charset="0"/>
              </a:rPr>
              <a:t>the</a:t>
            </a:r>
            <a:r>
              <a:rPr lang="nb-NO" altLang="zh-TW" sz="24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nb-NO" altLang="zh-TW" sz="2400" dirty="0" err="1">
                <a:latin typeface="Times New Roman" charset="0"/>
                <a:ea typeface="Times New Roman" charset="0"/>
                <a:cs typeface="Times New Roman" charset="0"/>
              </a:rPr>
              <a:t>decision</a:t>
            </a:r>
            <a:r>
              <a:rPr lang="nb-NO" altLang="zh-TW" sz="24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nb-NO" altLang="zh-TW" sz="2400" dirty="0" err="1">
                <a:latin typeface="Times New Roman" charset="0"/>
                <a:ea typeface="Times New Roman" charset="0"/>
                <a:cs typeface="Times New Roman" charset="0"/>
              </a:rPr>
              <a:t>boundary</a:t>
            </a:r>
            <a:r>
              <a:rPr lang="nb-NO" altLang="zh-TW" sz="2400" dirty="0">
                <a:latin typeface="Times New Roman" charset="0"/>
                <a:ea typeface="Times New Roman" charset="0"/>
                <a:cs typeface="Times New Roman" charset="0"/>
              </a:rPr>
              <a:t>. </a:t>
            </a:r>
            <a:endParaRPr lang="nb-NO" altLang="zh-TW" sz="2400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lang="nb-NO" altLang="zh-TW" sz="2400" dirty="0" smtClean="0">
                <a:latin typeface="Times New Roman" charset="0"/>
                <a:ea typeface="Times New Roman" charset="0"/>
                <a:cs typeface="Times New Roman" charset="0"/>
              </a:rPr>
              <a:t>This </a:t>
            </a:r>
            <a:r>
              <a:rPr lang="nb-NO" altLang="zh-TW" sz="2400" dirty="0">
                <a:latin typeface="Times New Roman" charset="0"/>
                <a:ea typeface="Times New Roman" charset="0"/>
                <a:cs typeface="Times New Roman" charset="0"/>
              </a:rPr>
              <a:t>is </a:t>
            </a:r>
            <a:r>
              <a:rPr lang="nb-NO" altLang="zh-TW" sz="2400" dirty="0" err="1">
                <a:latin typeface="Times New Roman" charset="0"/>
                <a:ea typeface="Times New Roman" charset="0"/>
                <a:cs typeface="Times New Roman" charset="0"/>
              </a:rPr>
              <a:t>because</a:t>
            </a:r>
            <a:r>
              <a:rPr lang="nb-NO" altLang="zh-TW" sz="24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nb-NO" altLang="zh-TW" sz="2400" dirty="0" err="1">
                <a:latin typeface="Times New Roman" charset="0"/>
                <a:ea typeface="Times New Roman" charset="0"/>
                <a:cs typeface="Times New Roman" charset="0"/>
              </a:rPr>
              <a:t>the</a:t>
            </a:r>
            <a:r>
              <a:rPr lang="nb-NO" altLang="zh-TW" sz="24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nb-NO" altLang="zh-TW" sz="2400" dirty="0" err="1">
                <a:latin typeface="Times New Roman" charset="0"/>
                <a:ea typeface="Times New Roman" charset="0"/>
                <a:cs typeface="Times New Roman" charset="0"/>
              </a:rPr>
              <a:t>closer</a:t>
            </a:r>
            <a:r>
              <a:rPr lang="nb-NO" altLang="zh-TW" sz="24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nb-NO" altLang="zh-TW" sz="2400" dirty="0" err="1">
                <a:latin typeface="Times New Roman" charset="0"/>
                <a:ea typeface="Times New Roman" charset="0"/>
                <a:cs typeface="Times New Roman" charset="0"/>
              </a:rPr>
              <a:t>points</a:t>
            </a:r>
            <a:r>
              <a:rPr lang="nb-NO" altLang="zh-TW" sz="24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nb-NO" altLang="zh-TW" sz="2400" dirty="0" err="1">
                <a:latin typeface="Times New Roman" charset="0"/>
                <a:ea typeface="Times New Roman" charset="0"/>
                <a:cs typeface="Times New Roman" charset="0"/>
              </a:rPr>
              <a:t>get</a:t>
            </a:r>
            <a:r>
              <a:rPr lang="nb-NO" altLang="zh-TW" sz="2400" dirty="0">
                <a:latin typeface="Times New Roman" charset="0"/>
                <a:ea typeface="Times New Roman" charset="0"/>
                <a:cs typeface="Times New Roman" charset="0"/>
              </a:rPr>
              <a:t> more </a:t>
            </a:r>
            <a:r>
              <a:rPr lang="nb-NO" altLang="zh-TW" sz="2400" dirty="0" err="1">
                <a:latin typeface="Times New Roman" charset="0"/>
                <a:ea typeface="Times New Roman" charset="0"/>
                <a:cs typeface="Times New Roman" charset="0"/>
              </a:rPr>
              <a:t>weight</a:t>
            </a:r>
            <a:r>
              <a:rPr lang="nb-NO" altLang="zh-TW" sz="2400" dirty="0">
                <a:latin typeface="Times New Roman" charset="0"/>
                <a:ea typeface="Times New Roman" charset="0"/>
                <a:cs typeface="Times New Roman" charset="0"/>
              </a:rPr>
              <a:t> and it </a:t>
            </a:r>
            <a:r>
              <a:rPr lang="nb-NO" altLang="zh-TW" sz="2400" dirty="0" err="1">
                <a:latin typeface="Times New Roman" charset="0"/>
                <a:ea typeface="Times New Roman" charset="0"/>
                <a:cs typeface="Times New Roman" charset="0"/>
              </a:rPr>
              <a:t>results</a:t>
            </a:r>
            <a:r>
              <a:rPr lang="nb-NO" altLang="zh-TW" sz="2400" dirty="0">
                <a:latin typeface="Times New Roman" charset="0"/>
                <a:ea typeface="Times New Roman" charset="0"/>
                <a:cs typeface="Times New Roman" charset="0"/>
              </a:rPr>
              <a:t> in a </a:t>
            </a:r>
            <a:r>
              <a:rPr lang="nb-NO" altLang="zh-TW" sz="2400" dirty="0" err="1">
                <a:latin typeface="Times New Roman" charset="0"/>
                <a:ea typeface="Times New Roman" charset="0"/>
                <a:cs typeface="Times New Roman" charset="0"/>
              </a:rPr>
              <a:t>wiggly</a:t>
            </a:r>
            <a:r>
              <a:rPr lang="nb-NO" altLang="zh-TW" sz="24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nb-NO" altLang="zh-TW" sz="2400" dirty="0" err="1">
                <a:latin typeface="Times New Roman" charset="0"/>
                <a:ea typeface="Times New Roman" charset="0"/>
                <a:cs typeface="Times New Roman" charset="0"/>
              </a:rPr>
              <a:t>curve</a:t>
            </a:r>
            <a:r>
              <a:rPr lang="nb-NO" altLang="zh-TW" sz="2400" dirty="0">
                <a:latin typeface="Times New Roman" charset="0"/>
                <a:ea typeface="Times New Roman" charset="0"/>
                <a:cs typeface="Times New Roman" charset="0"/>
              </a:rPr>
              <a:t> as </a:t>
            </a:r>
            <a:r>
              <a:rPr lang="nb-NO" altLang="zh-TW" sz="2400" dirty="0" err="1">
                <a:latin typeface="Times New Roman" charset="0"/>
                <a:ea typeface="Times New Roman" charset="0"/>
                <a:cs typeface="Times New Roman" charset="0"/>
              </a:rPr>
              <a:t>shown</a:t>
            </a:r>
            <a:r>
              <a:rPr lang="nb-NO" altLang="zh-TW" sz="2400" dirty="0">
                <a:latin typeface="Times New Roman" charset="0"/>
                <a:ea typeface="Times New Roman" charset="0"/>
                <a:cs typeface="Times New Roman" charset="0"/>
              </a:rPr>
              <a:t> in </a:t>
            </a:r>
            <a:r>
              <a:rPr lang="nb-NO" altLang="zh-TW" sz="2400" dirty="0" err="1">
                <a:latin typeface="Times New Roman" charset="0"/>
                <a:ea typeface="Times New Roman" charset="0"/>
                <a:cs typeface="Times New Roman" charset="0"/>
              </a:rPr>
              <a:t>previous</a:t>
            </a:r>
            <a:r>
              <a:rPr lang="nb-NO" altLang="zh-TW" sz="24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nb-NO" altLang="zh-TW" sz="2400" dirty="0" err="1">
                <a:latin typeface="Times New Roman" charset="0"/>
                <a:ea typeface="Times New Roman" charset="0"/>
                <a:cs typeface="Times New Roman" charset="0"/>
              </a:rPr>
              <a:t>graph</a:t>
            </a:r>
            <a:r>
              <a:rPr lang="nb-NO" altLang="zh-TW" sz="2400" dirty="0" smtClean="0">
                <a:latin typeface="Times New Roman" charset="0"/>
                <a:ea typeface="Times New Roman" charset="0"/>
                <a:cs typeface="Times New Roman" charset="0"/>
              </a:rPr>
              <a:t>. On </a:t>
            </a:r>
            <a:r>
              <a:rPr lang="nb-NO" altLang="zh-TW" sz="2400" dirty="0" err="1">
                <a:latin typeface="Times New Roman" charset="0"/>
                <a:ea typeface="Times New Roman" charset="0"/>
                <a:cs typeface="Times New Roman" charset="0"/>
              </a:rPr>
              <a:t>the</a:t>
            </a:r>
            <a:r>
              <a:rPr lang="nb-NO" altLang="zh-TW" sz="24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nb-NO" altLang="zh-TW" sz="2400" dirty="0" err="1">
                <a:latin typeface="Times New Roman" charset="0"/>
                <a:ea typeface="Times New Roman" charset="0"/>
                <a:cs typeface="Times New Roman" charset="0"/>
              </a:rPr>
              <a:t>other</a:t>
            </a:r>
            <a:r>
              <a:rPr lang="nb-NO" altLang="zh-TW" sz="2400" dirty="0">
                <a:latin typeface="Times New Roman" charset="0"/>
                <a:ea typeface="Times New Roman" charset="0"/>
                <a:cs typeface="Times New Roman" charset="0"/>
              </a:rPr>
              <a:t> hand, </a:t>
            </a:r>
            <a:r>
              <a:rPr lang="nb-NO" altLang="zh-TW" sz="2400" dirty="0" err="1">
                <a:latin typeface="Times New Roman" charset="0"/>
                <a:ea typeface="Times New Roman" charset="0"/>
                <a:cs typeface="Times New Roman" charset="0"/>
              </a:rPr>
              <a:t>if</a:t>
            </a:r>
            <a:r>
              <a:rPr lang="nb-NO" altLang="zh-TW" sz="24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nb-NO" altLang="zh-TW" sz="2400" dirty="0" err="1">
                <a:latin typeface="Times New Roman" charset="0"/>
                <a:ea typeface="Times New Roman" charset="0"/>
                <a:cs typeface="Times New Roman" charset="0"/>
              </a:rPr>
              <a:t>the</a:t>
            </a:r>
            <a:r>
              <a:rPr lang="nb-NO" altLang="zh-TW" sz="2400" dirty="0">
                <a:latin typeface="Times New Roman" charset="0"/>
                <a:ea typeface="Times New Roman" charset="0"/>
                <a:cs typeface="Times New Roman" charset="0"/>
              </a:rPr>
              <a:t> gamma </a:t>
            </a:r>
            <a:r>
              <a:rPr lang="nb-NO" altLang="zh-TW" sz="2400" dirty="0" err="1">
                <a:latin typeface="Times New Roman" charset="0"/>
                <a:ea typeface="Times New Roman" charset="0"/>
                <a:cs typeface="Times New Roman" charset="0"/>
              </a:rPr>
              <a:t>value</a:t>
            </a:r>
            <a:r>
              <a:rPr lang="nb-NO" altLang="zh-TW" sz="2400" dirty="0">
                <a:latin typeface="Times New Roman" charset="0"/>
                <a:ea typeface="Times New Roman" charset="0"/>
                <a:cs typeface="Times New Roman" charset="0"/>
              </a:rPr>
              <a:t> is </a:t>
            </a:r>
            <a:r>
              <a:rPr lang="nb-NO" altLang="zh-TW" sz="2400" dirty="0" err="1">
                <a:latin typeface="Times New Roman" charset="0"/>
                <a:ea typeface="Times New Roman" charset="0"/>
                <a:cs typeface="Times New Roman" charset="0"/>
              </a:rPr>
              <a:t>low</a:t>
            </a:r>
            <a:r>
              <a:rPr lang="nb-NO" altLang="zh-TW" sz="24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nb-NO" altLang="zh-TW" sz="2400" dirty="0" err="1">
                <a:latin typeface="Times New Roman" charset="0"/>
                <a:ea typeface="Times New Roman" charset="0"/>
                <a:cs typeface="Times New Roman" charset="0"/>
              </a:rPr>
              <a:t>even</a:t>
            </a:r>
            <a:r>
              <a:rPr lang="nb-NO" altLang="zh-TW" sz="24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nb-NO" altLang="zh-TW" sz="2400" dirty="0" err="1" smtClean="0">
                <a:latin typeface="Times New Roman" charset="0"/>
                <a:ea typeface="Times New Roman" charset="0"/>
                <a:cs typeface="Times New Roman" charset="0"/>
              </a:rPr>
              <a:t>that</a:t>
            </a:r>
            <a:r>
              <a:rPr lang="nb-NO" altLang="zh-TW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nb-NO" altLang="zh-TW" sz="2400" dirty="0" err="1" smtClean="0">
                <a:latin typeface="Times New Roman" charset="0"/>
                <a:ea typeface="Times New Roman" charset="0"/>
                <a:cs typeface="Times New Roman" charset="0"/>
              </a:rPr>
              <a:t>the</a:t>
            </a:r>
            <a:r>
              <a:rPr lang="nb-NO" altLang="zh-TW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nb-NO" altLang="zh-TW" sz="2400" dirty="0">
                <a:latin typeface="Times New Roman" charset="0"/>
                <a:ea typeface="Times New Roman" charset="0"/>
                <a:cs typeface="Times New Roman" charset="0"/>
              </a:rPr>
              <a:t>far </a:t>
            </a:r>
            <a:r>
              <a:rPr lang="nb-NO" altLang="zh-TW" sz="2400" dirty="0" err="1">
                <a:latin typeface="Times New Roman" charset="0"/>
                <a:ea typeface="Times New Roman" charset="0"/>
                <a:cs typeface="Times New Roman" charset="0"/>
              </a:rPr>
              <a:t>away</a:t>
            </a:r>
            <a:r>
              <a:rPr lang="nb-NO" altLang="zh-TW" sz="24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nb-NO" altLang="zh-TW" sz="2400" dirty="0" err="1">
                <a:latin typeface="Times New Roman" charset="0"/>
                <a:ea typeface="Times New Roman" charset="0"/>
                <a:cs typeface="Times New Roman" charset="0"/>
              </a:rPr>
              <a:t>points</a:t>
            </a:r>
            <a:r>
              <a:rPr lang="nb-NO" altLang="zh-TW" sz="24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nb-NO" altLang="zh-TW" sz="2400" dirty="0" err="1">
                <a:latin typeface="Times New Roman" charset="0"/>
                <a:ea typeface="Times New Roman" charset="0"/>
                <a:cs typeface="Times New Roman" charset="0"/>
              </a:rPr>
              <a:t>get</a:t>
            </a:r>
            <a:r>
              <a:rPr lang="nb-NO" altLang="zh-TW" sz="24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nb-NO" altLang="zh-TW" sz="2400" dirty="0" err="1">
                <a:latin typeface="Times New Roman" charset="0"/>
                <a:ea typeface="Times New Roman" charset="0"/>
                <a:cs typeface="Times New Roman" charset="0"/>
              </a:rPr>
              <a:t>considerable</a:t>
            </a:r>
            <a:r>
              <a:rPr lang="nb-NO" altLang="zh-TW" sz="24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nb-NO" altLang="zh-TW" sz="2400" dirty="0" err="1">
                <a:latin typeface="Times New Roman" charset="0"/>
                <a:ea typeface="Times New Roman" charset="0"/>
                <a:cs typeface="Times New Roman" charset="0"/>
              </a:rPr>
              <a:t>weight</a:t>
            </a:r>
            <a:r>
              <a:rPr lang="nb-NO" altLang="zh-TW" sz="2400" dirty="0">
                <a:latin typeface="Times New Roman" charset="0"/>
                <a:ea typeface="Times New Roman" charset="0"/>
                <a:cs typeface="Times New Roman" charset="0"/>
              </a:rPr>
              <a:t> and </a:t>
            </a:r>
            <a:r>
              <a:rPr lang="nb-NO" altLang="zh-TW" sz="2400" dirty="0" err="1">
                <a:latin typeface="Times New Roman" charset="0"/>
                <a:ea typeface="Times New Roman" charset="0"/>
                <a:cs typeface="Times New Roman" charset="0"/>
              </a:rPr>
              <a:t>we</a:t>
            </a:r>
            <a:r>
              <a:rPr lang="nb-NO" altLang="zh-TW" sz="24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nb-NO" altLang="zh-TW" sz="2400" dirty="0" err="1">
                <a:latin typeface="Times New Roman" charset="0"/>
                <a:ea typeface="Times New Roman" charset="0"/>
                <a:cs typeface="Times New Roman" charset="0"/>
              </a:rPr>
              <a:t>get</a:t>
            </a:r>
            <a:r>
              <a:rPr lang="nb-NO" altLang="zh-TW" sz="2400" dirty="0">
                <a:latin typeface="Times New Roman" charset="0"/>
                <a:ea typeface="Times New Roman" charset="0"/>
                <a:cs typeface="Times New Roman" charset="0"/>
              </a:rPr>
              <a:t> a more linear </a:t>
            </a:r>
            <a:r>
              <a:rPr lang="nb-NO" altLang="zh-TW" sz="2400" dirty="0" err="1">
                <a:latin typeface="Times New Roman" charset="0"/>
                <a:ea typeface="Times New Roman" charset="0"/>
                <a:cs typeface="Times New Roman" charset="0"/>
              </a:rPr>
              <a:t>curve</a:t>
            </a:r>
            <a:r>
              <a:rPr lang="nb-NO" altLang="zh-TW" sz="2400" dirty="0">
                <a:latin typeface="Times New Roman" charset="0"/>
                <a:ea typeface="Times New Roman" charset="0"/>
                <a:cs typeface="Times New Roman" charset="0"/>
              </a:rPr>
              <a:t>.</a:t>
            </a:r>
          </a:p>
          <a:p>
            <a:pPr>
              <a:buFont typeface="Wingdings" charset="2"/>
              <a:buChar char="l"/>
            </a:pPr>
            <a:endParaRPr lang="nb-NO" altLang="zh-TW" sz="24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41501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altLang="zh-TW" dirty="0" err="1"/>
              <a:t>Classification</a:t>
            </a:r>
            <a:r>
              <a:rPr lang="nl-NL" altLang="zh-TW" dirty="0"/>
              <a:t> </a:t>
            </a:r>
            <a:r>
              <a:rPr lang="nl-NL" altLang="zh-TW" dirty="0" err="1"/>
              <a:t>Algorithms</a:t>
            </a:r>
            <a:r>
              <a:rPr lang="nl-NL" altLang="zh-TW" dirty="0"/>
              <a:t> </a:t>
            </a:r>
            <a:r>
              <a:rPr lang="mr-IN" altLang="zh-TW" dirty="0"/>
              <a:t>–</a:t>
            </a:r>
            <a:r>
              <a:rPr lang="nl-NL" altLang="zh-TW" dirty="0"/>
              <a:t> Support Vector </a:t>
            </a:r>
            <a:r>
              <a:rPr lang="nl-NL" altLang="zh-TW" dirty="0" smtClean="0"/>
              <a:t>Machine </a:t>
            </a:r>
            <a:r>
              <a:rPr lang="nl-NL" altLang="zh-TW" dirty="0" err="1"/>
              <a:t>Algorithm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77334" y="2160588"/>
            <a:ext cx="8596668" cy="4555897"/>
          </a:xfrm>
        </p:spPr>
        <p:txBody>
          <a:bodyPr>
            <a:noAutofit/>
          </a:bodyPr>
          <a:lstStyle/>
          <a:p>
            <a:r>
              <a:rPr lang="en-US" altLang="zh-TW" sz="2400" dirty="0">
                <a:latin typeface="Times New Roman" charset="0"/>
                <a:ea typeface="Times New Roman" charset="0"/>
                <a:cs typeface="Times New Roman" charset="0"/>
              </a:rPr>
              <a:t>Support vector machines (SVMs) are </a:t>
            </a:r>
            <a:r>
              <a:rPr lang="en-US" altLang="zh-TW" sz="2400" dirty="0" smtClean="0">
                <a:latin typeface="Times New Roman" charset="0"/>
                <a:ea typeface="Times New Roman" charset="0"/>
                <a:cs typeface="Times New Roman" charset="0"/>
              </a:rPr>
              <a:t>flexible </a:t>
            </a:r>
            <a:r>
              <a:rPr lang="en-US" altLang="zh-TW" sz="2400" dirty="0">
                <a:latin typeface="Times New Roman" charset="0"/>
                <a:ea typeface="Times New Roman" charset="0"/>
                <a:cs typeface="Times New Roman" charset="0"/>
              </a:rPr>
              <a:t>supervised machine learning algorithms which are </a:t>
            </a:r>
            <a:r>
              <a:rPr lang="en-US" altLang="zh-TW" sz="2400" dirty="0" smtClean="0">
                <a:latin typeface="Times New Roman" charset="0"/>
                <a:ea typeface="Times New Roman" charset="0"/>
                <a:cs typeface="Times New Roman" charset="0"/>
              </a:rPr>
              <a:t>linear models used </a:t>
            </a:r>
            <a:r>
              <a:rPr lang="en-US" altLang="zh-TW" sz="2400" dirty="0">
                <a:latin typeface="Times New Roman" charset="0"/>
                <a:ea typeface="Times New Roman" charset="0"/>
                <a:cs typeface="Times New Roman" charset="0"/>
              </a:rPr>
              <a:t>both for classification and regression. </a:t>
            </a:r>
            <a:endParaRPr lang="en-US" altLang="zh-TW" sz="2400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lang="en-US" altLang="zh-TW" sz="2400" dirty="0">
                <a:latin typeface="Times New Roman" charset="0"/>
                <a:ea typeface="Times New Roman" charset="0"/>
                <a:cs typeface="Times New Roman" charset="0"/>
              </a:rPr>
              <a:t>It can solve linear and non-linear problems and work well for many practical problems</a:t>
            </a:r>
            <a:endParaRPr lang="en-US" altLang="zh-TW" sz="2400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lang="en-US" altLang="zh-TW" sz="2400" dirty="0" smtClean="0">
                <a:latin typeface="Times New Roman" charset="0"/>
                <a:ea typeface="Times New Roman" charset="0"/>
                <a:cs typeface="Times New Roman" charset="0"/>
              </a:rPr>
              <a:t>In </a:t>
            </a:r>
            <a:r>
              <a:rPr lang="en-US" altLang="zh-TW" sz="2400" dirty="0">
                <a:latin typeface="Times New Roman" charset="0"/>
                <a:ea typeface="Times New Roman" charset="0"/>
                <a:cs typeface="Times New Roman" charset="0"/>
              </a:rPr>
              <a:t>1960s, SVMs were first introduced but later they got refined in 1990. SVMs have their unique way of implementation as compared to other machine learning algorithms. </a:t>
            </a:r>
            <a:endParaRPr lang="en-US" altLang="zh-TW" sz="2400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lang="en-US" altLang="zh-TW" sz="2400" dirty="0" smtClean="0">
                <a:latin typeface="Times New Roman" charset="0"/>
                <a:ea typeface="Times New Roman" charset="0"/>
                <a:cs typeface="Times New Roman" charset="0"/>
              </a:rPr>
              <a:t>Lately</a:t>
            </a:r>
            <a:r>
              <a:rPr lang="en-US" altLang="zh-TW" sz="2400" dirty="0">
                <a:latin typeface="Times New Roman" charset="0"/>
                <a:ea typeface="Times New Roman" charset="0"/>
                <a:cs typeface="Times New Roman" charset="0"/>
              </a:rPr>
              <a:t>, they are extremely popular because of their ability to handle multiple continuous and categorical variables.</a:t>
            </a:r>
            <a:endParaRPr kumimoji="1" lang="zh-TW" altLang="en-US" sz="24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90627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altLang="zh-TW" dirty="0"/>
              <a:t>Support Vector Machine </a:t>
            </a:r>
            <a:r>
              <a:rPr lang="nl-NL" altLang="zh-TW" dirty="0" err="1" smtClean="0"/>
              <a:t>Algorithm</a:t>
            </a:r>
            <a:r>
              <a:rPr lang="nl-NL" altLang="zh-TW" dirty="0" smtClean="0"/>
              <a:t>- </a:t>
            </a:r>
            <a:r>
              <a:rPr lang="nl-NL" altLang="zh-TW" dirty="0" err="1" smtClean="0"/>
              <a:t>Theory</a:t>
            </a:r>
            <a:endParaRPr kumimoji="1"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5208" y="2588203"/>
            <a:ext cx="4400674" cy="3344513"/>
          </a:xfrm>
          <a:prstGeom prst="rect">
            <a:avLst/>
          </a:prstGeom>
        </p:spPr>
      </p:pic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77334" y="2258562"/>
            <a:ext cx="6858000" cy="3674154"/>
          </a:xfrm>
        </p:spPr>
        <p:txBody>
          <a:bodyPr>
            <a:normAutofit/>
          </a:bodyPr>
          <a:lstStyle/>
          <a:p>
            <a:r>
              <a:rPr lang="en-US" altLang="zh-TW" sz="2400" dirty="0">
                <a:latin typeface="Times New Roman" charset="0"/>
                <a:ea typeface="Times New Roman" charset="0"/>
                <a:cs typeface="Times New Roman" charset="0"/>
              </a:rPr>
              <a:t>The idea of SVM is simple: The algorithm creates a line or a hyperplane in multidimensional </a:t>
            </a:r>
            <a:r>
              <a:rPr lang="en-US" altLang="zh-TW" sz="2400" dirty="0" smtClean="0">
                <a:latin typeface="Times New Roman" charset="0"/>
                <a:ea typeface="Times New Roman" charset="0"/>
                <a:cs typeface="Times New Roman" charset="0"/>
              </a:rPr>
              <a:t>space which </a:t>
            </a:r>
            <a:r>
              <a:rPr lang="en-US" altLang="zh-TW" sz="2400" dirty="0">
                <a:latin typeface="Times New Roman" charset="0"/>
                <a:ea typeface="Times New Roman" charset="0"/>
                <a:cs typeface="Times New Roman" charset="0"/>
              </a:rPr>
              <a:t>separates the data into classes</a:t>
            </a:r>
            <a:r>
              <a:rPr lang="en-US" altLang="zh-TW" sz="2400" dirty="0" smtClean="0">
                <a:latin typeface="Times New Roman" charset="0"/>
                <a:ea typeface="Times New Roman" charset="0"/>
                <a:cs typeface="Times New Roman" charset="0"/>
              </a:rPr>
              <a:t>.</a:t>
            </a:r>
          </a:p>
          <a:p>
            <a:r>
              <a:rPr lang="en-US" altLang="zh-TW" sz="2400" dirty="0">
                <a:latin typeface="Times New Roman" charset="0"/>
                <a:ea typeface="Times New Roman" charset="0"/>
                <a:cs typeface="Times New Roman" charset="0"/>
              </a:rPr>
              <a:t>The hyperplane will be generated in an iterative manner by SVM so that the error can be minimized. </a:t>
            </a:r>
            <a:endParaRPr lang="en-US" altLang="zh-TW" sz="2400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lang="en-US" altLang="zh-TW" sz="2400" dirty="0" smtClean="0">
                <a:latin typeface="Times New Roman" charset="0"/>
                <a:ea typeface="Times New Roman" charset="0"/>
                <a:cs typeface="Times New Roman" charset="0"/>
              </a:rPr>
              <a:t>The </a:t>
            </a:r>
            <a:r>
              <a:rPr lang="en-US" altLang="zh-TW" sz="2400" dirty="0">
                <a:latin typeface="Times New Roman" charset="0"/>
                <a:ea typeface="Times New Roman" charset="0"/>
                <a:cs typeface="Times New Roman" charset="0"/>
              </a:rPr>
              <a:t>goal of SVM is to divide the datasets into classes to find a maximum marginal hyperplane (MMH</a:t>
            </a:r>
            <a:r>
              <a:rPr lang="en-US" altLang="zh-TW" sz="2400" dirty="0" smtClean="0">
                <a:latin typeface="Times New Roman" charset="0"/>
                <a:ea typeface="Times New Roman" charset="0"/>
                <a:cs typeface="Times New Roman" charset="0"/>
              </a:rPr>
              <a:t>).</a:t>
            </a:r>
          </a:p>
          <a:p>
            <a:endParaRPr lang="en-US" altLang="zh-TW" dirty="0" smtClean="0"/>
          </a:p>
          <a:p>
            <a:endParaRPr lang="en-US" altLang="zh-TW" dirty="0" smtClean="0"/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831882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6318551" cy="1320800"/>
          </a:xfrm>
        </p:spPr>
        <p:txBody>
          <a:bodyPr/>
          <a:lstStyle/>
          <a:p>
            <a:r>
              <a:rPr lang="nl-NL" altLang="zh-TW" dirty="0"/>
              <a:t>Support Vector Machine </a:t>
            </a:r>
            <a:r>
              <a:rPr lang="nl-NL" altLang="zh-TW" dirty="0" err="1"/>
              <a:t>Algorithm</a:t>
            </a:r>
            <a:r>
              <a:rPr lang="nl-NL" altLang="zh-TW" dirty="0"/>
              <a:t>- </a:t>
            </a:r>
            <a:r>
              <a:rPr lang="nl-NL" altLang="zh-TW" dirty="0" err="1" smtClean="0"/>
              <a:t>Problem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70543" y="2193246"/>
            <a:ext cx="6825342" cy="4545011"/>
          </a:xfrm>
        </p:spPr>
        <p:txBody>
          <a:bodyPr>
            <a:normAutofit/>
          </a:bodyPr>
          <a:lstStyle/>
          <a:p>
            <a:r>
              <a:rPr lang="en-US" altLang="zh-TW" sz="2400" dirty="0"/>
              <a:t>Suppose you have a dataset as shown below and you need to classify the red rectangles from the blue ellipses(let’s say positives from the negatives). </a:t>
            </a:r>
            <a:endParaRPr lang="en-US" altLang="zh-TW" sz="2400" dirty="0" smtClean="0"/>
          </a:p>
          <a:p>
            <a:r>
              <a:rPr lang="en-US" altLang="zh-TW" sz="2400" dirty="0" smtClean="0"/>
              <a:t>So </a:t>
            </a:r>
            <a:r>
              <a:rPr lang="en-US" altLang="zh-TW" sz="2400" dirty="0"/>
              <a:t>your task is to find an ideal line that separates this dataset in two classes (say red and blue</a:t>
            </a:r>
            <a:r>
              <a:rPr lang="en-US" altLang="zh-TW" sz="2400" dirty="0" smtClean="0"/>
              <a:t>).</a:t>
            </a:r>
          </a:p>
          <a:p>
            <a:r>
              <a:rPr lang="en-US" altLang="zh-TW" sz="2400" dirty="0"/>
              <a:t>T</a:t>
            </a:r>
            <a:r>
              <a:rPr lang="en-US" altLang="zh-TW" sz="2400" dirty="0" smtClean="0"/>
              <a:t>here </a:t>
            </a:r>
            <a:r>
              <a:rPr lang="en-US" altLang="zh-TW" sz="2400" dirty="0"/>
              <a:t>isn’t a unique line that does the job. In fact, we have an infinite lines that can separate these two classes. So how does SVM find the ideal one</a:t>
            </a:r>
            <a:r>
              <a:rPr lang="en-US" altLang="zh-TW" sz="2400" dirty="0" smtClean="0"/>
              <a:t>???</a:t>
            </a:r>
          </a:p>
          <a:p>
            <a:endParaRPr lang="en-US" altLang="zh-TW" dirty="0" smtClean="0"/>
          </a:p>
          <a:p>
            <a:endParaRPr kumimoji="1"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5885" y="2960914"/>
            <a:ext cx="5196115" cy="3897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1662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6318551" cy="1320800"/>
          </a:xfrm>
        </p:spPr>
        <p:txBody>
          <a:bodyPr/>
          <a:lstStyle/>
          <a:p>
            <a:r>
              <a:rPr lang="nl-NL" altLang="zh-TW" dirty="0"/>
              <a:t>Support Vector Machine </a:t>
            </a:r>
            <a:r>
              <a:rPr lang="nl-NL" altLang="zh-TW" dirty="0" err="1"/>
              <a:t>Algorithm</a:t>
            </a:r>
            <a:r>
              <a:rPr lang="nl-NL" altLang="zh-TW" dirty="0"/>
              <a:t>- </a:t>
            </a:r>
            <a:r>
              <a:rPr lang="nl-NL" altLang="zh-TW" dirty="0" err="1" smtClean="0"/>
              <a:t>Problem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70543" y="2182360"/>
            <a:ext cx="6825342" cy="4675640"/>
          </a:xfrm>
        </p:spPr>
        <p:txBody>
          <a:bodyPr>
            <a:normAutofit fontScale="92500" lnSpcReduction="10000"/>
          </a:bodyPr>
          <a:lstStyle/>
          <a:p>
            <a:r>
              <a:rPr lang="en-US" altLang="zh-TW" sz="2600" dirty="0" smtClean="0">
                <a:latin typeface="Times New Roman" charset="0"/>
                <a:ea typeface="Times New Roman" charset="0"/>
                <a:cs typeface="Times New Roman" charset="0"/>
              </a:rPr>
              <a:t>Suppose we </a:t>
            </a:r>
            <a:r>
              <a:rPr lang="en-US" altLang="zh-TW" sz="2600" dirty="0">
                <a:latin typeface="Times New Roman" charset="0"/>
                <a:ea typeface="Times New Roman" charset="0"/>
                <a:cs typeface="Times New Roman" charset="0"/>
              </a:rPr>
              <a:t>have two candidates here, the green colored line and the yellow colored line. Which line according to you best separates the data?</a:t>
            </a:r>
          </a:p>
          <a:p>
            <a:r>
              <a:rPr lang="en-US" altLang="zh-TW" sz="2600" dirty="0">
                <a:latin typeface="Times New Roman" charset="0"/>
                <a:ea typeface="Times New Roman" charset="0"/>
                <a:cs typeface="Times New Roman" charset="0"/>
              </a:rPr>
              <a:t>If you selected the yellow line then </a:t>
            </a:r>
            <a:r>
              <a:rPr lang="en-US" altLang="zh-TW" sz="2600" dirty="0" smtClean="0">
                <a:latin typeface="Times New Roman" charset="0"/>
                <a:ea typeface="Times New Roman" charset="0"/>
                <a:cs typeface="Times New Roman" charset="0"/>
              </a:rPr>
              <a:t>congratulations</a:t>
            </a:r>
            <a:r>
              <a:rPr lang="en-US" altLang="zh-TW" sz="2600" dirty="0">
                <a:latin typeface="Times New Roman" charset="0"/>
                <a:ea typeface="Times New Roman" charset="0"/>
                <a:cs typeface="Times New Roman" charset="0"/>
              </a:rPr>
              <a:t>, because </a:t>
            </a:r>
            <a:r>
              <a:rPr lang="en-US" altLang="zh-TW" sz="2600" dirty="0" smtClean="0">
                <a:latin typeface="Times New Roman" charset="0"/>
                <a:ea typeface="Times New Roman" charset="0"/>
                <a:cs typeface="Times New Roman" charset="0"/>
              </a:rPr>
              <a:t>that’s </a:t>
            </a:r>
            <a:r>
              <a:rPr lang="en-US" altLang="zh-TW" sz="2600" dirty="0">
                <a:latin typeface="Times New Roman" charset="0"/>
                <a:ea typeface="Times New Roman" charset="0"/>
                <a:cs typeface="Times New Roman" charset="0"/>
              </a:rPr>
              <a:t>the line we are looking for. It’s visually quite intuitive in this case that the yellow line classifies better. But, we need something concrete to fix our line.</a:t>
            </a:r>
          </a:p>
          <a:p>
            <a:r>
              <a:rPr lang="en-US" altLang="zh-TW" sz="2600" dirty="0">
                <a:latin typeface="Times New Roman" charset="0"/>
                <a:ea typeface="Times New Roman" charset="0"/>
                <a:cs typeface="Times New Roman" charset="0"/>
              </a:rPr>
              <a:t>The green line in the image above is quite close to the red class. Though it classifies the current datasets it is not a generalized line and in machine learning our goal is to get a more generalized separator.</a:t>
            </a:r>
          </a:p>
          <a:p>
            <a:endParaRPr lang="en-US" altLang="zh-TW" dirty="0" smtClean="0"/>
          </a:p>
          <a:p>
            <a:endParaRPr kumimoji="1"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5885" y="2764972"/>
            <a:ext cx="5196115" cy="3897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5600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90248" y="326571"/>
            <a:ext cx="8596668" cy="1320800"/>
          </a:xfrm>
        </p:spPr>
        <p:txBody>
          <a:bodyPr/>
          <a:lstStyle/>
          <a:p>
            <a:r>
              <a:rPr lang="en-US" altLang="zh-TW" b="1" dirty="0"/>
              <a:t>SVM’s way to find the best line</a:t>
            </a:r>
            <a:endParaRPr kumimoji="1"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7772" y="2710542"/>
            <a:ext cx="4804228" cy="3603171"/>
          </a:xfrm>
          <a:prstGeom prst="rect">
            <a:avLst/>
          </a:prstGeom>
        </p:spPr>
      </p:pic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0" y="1235302"/>
            <a:ext cx="7946571" cy="5078411"/>
          </a:xfrm>
        </p:spPr>
        <p:txBody>
          <a:bodyPr>
            <a:noAutofit/>
          </a:bodyPr>
          <a:lstStyle/>
          <a:p>
            <a:r>
              <a:rPr lang="en-US" altLang="zh-TW" sz="2400" dirty="0">
                <a:latin typeface="Times New Roman" charset="0"/>
                <a:ea typeface="Times New Roman" charset="0"/>
                <a:cs typeface="Times New Roman" charset="0"/>
              </a:rPr>
              <a:t>The main goal of SVM is to divide the datasets into classes to find a maximum marginal hyperplane (</a:t>
            </a:r>
            <a:r>
              <a:rPr lang="en-US" altLang="zh-TW" sz="2400" dirty="0" smtClean="0">
                <a:latin typeface="Times New Roman" charset="0"/>
                <a:ea typeface="Times New Roman" charset="0"/>
                <a:cs typeface="Times New Roman" charset="0"/>
              </a:rPr>
              <a:t>MMH) in </a:t>
            </a:r>
            <a:r>
              <a:rPr lang="en-US" altLang="zh-TW" sz="2400" dirty="0">
                <a:latin typeface="Times New Roman" charset="0"/>
                <a:ea typeface="Times New Roman" charset="0"/>
                <a:cs typeface="Times New Roman" charset="0"/>
              </a:rPr>
              <a:t>the following two steps −</a:t>
            </a:r>
          </a:p>
          <a:p>
            <a:pPr lvl="1">
              <a:buFont typeface="Wingdings" charset="2"/>
              <a:buChar char="l"/>
            </a:pPr>
            <a:r>
              <a:rPr lang="en-US" altLang="zh-TW" sz="2000" dirty="0">
                <a:latin typeface="Times New Roman" charset="0"/>
                <a:ea typeface="Times New Roman" charset="0"/>
                <a:cs typeface="Times New Roman" charset="0"/>
              </a:rPr>
              <a:t>G</a:t>
            </a:r>
            <a:r>
              <a:rPr lang="en-US" altLang="zh-TW" sz="2000" dirty="0" smtClean="0">
                <a:latin typeface="Times New Roman" charset="0"/>
                <a:ea typeface="Times New Roman" charset="0"/>
                <a:cs typeface="Times New Roman" charset="0"/>
              </a:rPr>
              <a:t>enerates </a:t>
            </a:r>
            <a:r>
              <a:rPr lang="en-US" altLang="zh-TW" sz="2000" dirty="0">
                <a:latin typeface="Times New Roman" charset="0"/>
                <a:ea typeface="Times New Roman" charset="0"/>
                <a:cs typeface="Times New Roman" charset="0"/>
              </a:rPr>
              <a:t>hyperplanes iteratively that segregates the classes in best way.</a:t>
            </a:r>
          </a:p>
          <a:p>
            <a:pPr lvl="1">
              <a:buFont typeface="Wingdings" charset="2"/>
              <a:buChar char="l"/>
            </a:pPr>
            <a:r>
              <a:rPr lang="en-US" altLang="zh-TW" sz="2000" dirty="0">
                <a:latin typeface="Times New Roman" charset="0"/>
                <a:ea typeface="Times New Roman" charset="0"/>
                <a:cs typeface="Times New Roman" charset="0"/>
              </a:rPr>
              <a:t>C</a:t>
            </a:r>
            <a:r>
              <a:rPr lang="en-US" altLang="zh-TW" sz="2000" dirty="0" smtClean="0">
                <a:latin typeface="Times New Roman" charset="0"/>
                <a:ea typeface="Times New Roman" charset="0"/>
                <a:cs typeface="Times New Roman" charset="0"/>
              </a:rPr>
              <a:t>hoose </a:t>
            </a:r>
            <a:r>
              <a:rPr lang="en-US" altLang="zh-TW" sz="2000" dirty="0">
                <a:latin typeface="Times New Roman" charset="0"/>
                <a:ea typeface="Times New Roman" charset="0"/>
                <a:cs typeface="Times New Roman" charset="0"/>
              </a:rPr>
              <a:t>the hyperplane that separates the classes correctly</a:t>
            </a:r>
            <a:r>
              <a:rPr lang="en-US" altLang="zh-TW" sz="2000" dirty="0" smtClean="0">
                <a:latin typeface="Times New Roman" charset="0"/>
                <a:ea typeface="Times New Roman" charset="0"/>
                <a:cs typeface="Times New Roman" charset="0"/>
              </a:rPr>
              <a:t>.</a:t>
            </a:r>
          </a:p>
          <a:p>
            <a:r>
              <a:rPr lang="en-US" altLang="zh-TW" sz="2400" b="1" dirty="0" smtClean="0">
                <a:latin typeface="Times New Roman" charset="0"/>
                <a:ea typeface="Times New Roman" charset="0"/>
                <a:cs typeface="Times New Roman" charset="0"/>
              </a:rPr>
              <a:t>Support vector</a:t>
            </a:r>
            <a:r>
              <a:rPr lang="en-US" altLang="zh-TW" sz="2400" dirty="0" smtClean="0">
                <a:latin typeface="Times New Roman" charset="0"/>
                <a:ea typeface="Times New Roman" charset="0"/>
                <a:cs typeface="Times New Roman" charset="0"/>
              </a:rPr>
              <a:t>:  find </a:t>
            </a:r>
            <a:r>
              <a:rPr lang="en-US" altLang="zh-TW" sz="2400" dirty="0">
                <a:latin typeface="Times New Roman" charset="0"/>
                <a:ea typeface="Times New Roman" charset="0"/>
                <a:cs typeface="Times New Roman" charset="0"/>
              </a:rPr>
              <a:t>the points closest to the line from both the </a:t>
            </a:r>
            <a:r>
              <a:rPr lang="en-US" altLang="zh-TW" sz="2400" dirty="0" smtClean="0">
                <a:latin typeface="Times New Roman" charset="0"/>
                <a:ea typeface="Times New Roman" charset="0"/>
                <a:cs typeface="Times New Roman" charset="0"/>
              </a:rPr>
              <a:t>classes. These </a:t>
            </a:r>
            <a:r>
              <a:rPr lang="en-US" altLang="zh-TW" sz="2400" dirty="0">
                <a:latin typeface="Times New Roman" charset="0"/>
                <a:ea typeface="Times New Roman" charset="0"/>
                <a:cs typeface="Times New Roman" charset="0"/>
              </a:rPr>
              <a:t>points are called support vectors</a:t>
            </a:r>
            <a:r>
              <a:rPr lang="en-US" altLang="zh-TW" sz="2400" dirty="0" smtClean="0">
                <a:latin typeface="Times New Roman" charset="0"/>
                <a:ea typeface="Times New Roman" charset="0"/>
                <a:cs typeface="Times New Roman" charset="0"/>
              </a:rPr>
              <a:t>.</a:t>
            </a:r>
          </a:p>
          <a:p>
            <a:pPr marL="342900" lvl="1" indent="-342900"/>
            <a:r>
              <a:rPr lang="en-US" altLang="zh-TW" sz="2400" b="1" dirty="0" smtClean="0">
                <a:latin typeface="Times New Roman" charset="0"/>
                <a:ea typeface="Times New Roman" charset="0"/>
                <a:cs typeface="Times New Roman" charset="0"/>
              </a:rPr>
              <a:t>Hyperplane:</a:t>
            </a:r>
            <a:r>
              <a:rPr lang="en-US" altLang="zh-TW" sz="24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TW" sz="2400" dirty="0" smtClean="0">
                <a:latin typeface="Times New Roman" charset="0"/>
                <a:ea typeface="Times New Roman" charset="0"/>
                <a:cs typeface="Times New Roman" charset="0"/>
              </a:rPr>
              <a:t>a </a:t>
            </a:r>
            <a:r>
              <a:rPr lang="en-US" altLang="zh-TW" sz="2400" dirty="0">
                <a:latin typeface="Times New Roman" charset="0"/>
                <a:ea typeface="Times New Roman" charset="0"/>
                <a:cs typeface="Times New Roman" charset="0"/>
              </a:rPr>
              <a:t>decision plane or space which is divided between a set of objects having different classes</a:t>
            </a:r>
            <a:r>
              <a:rPr lang="en-US" altLang="zh-TW" sz="2400" dirty="0" smtClean="0">
                <a:latin typeface="Times New Roman" charset="0"/>
                <a:ea typeface="Times New Roman" charset="0"/>
                <a:cs typeface="Times New Roman" charset="0"/>
              </a:rPr>
              <a:t>.</a:t>
            </a:r>
          </a:p>
          <a:p>
            <a:r>
              <a:rPr lang="en-US" altLang="zh-TW" sz="2400" b="1" dirty="0" smtClean="0">
                <a:latin typeface="Times New Roman" charset="0"/>
                <a:ea typeface="Times New Roman" charset="0"/>
                <a:cs typeface="Times New Roman" charset="0"/>
              </a:rPr>
              <a:t>Margin</a:t>
            </a:r>
            <a:r>
              <a:rPr lang="en-US" altLang="zh-TW" sz="2400" dirty="0" smtClean="0">
                <a:latin typeface="Times New Roman" charset="0"/>
                <a:ea typeface="Times New Roman" charset="0"/>
                <a:cs typeface="Times New Roman" charset="0"/>
              </a:rPr>
              <a:t>: compute </a:t>
            </a:r>
            <a:r>
              <a:rPr lang="en-US" altLang="zh-TW" sz="2400" dirty="0">
                <a:latin typeface="Times New Roman" charset="0"/>
                <a:ea typeface="Times New Roman" charset="0"/>
                <a:cs typeface="Times New Roman" charset="0"/>
              </a:rPr>
              <a:t>the distance between the line and the support vectors. This distance is called the margin. </a:t>
            </a:r>
            <a:endParaRPr lang="en-US" altLang="zh-TW" sz="2400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lang="en-US" altLang="zh-TW" sz="2400" dirty="0" smtClean="0">
                <a:latin typeface="Times New Roman" charset="0"/>
                <a:ea typeface="Times New Roman" charset="0"/>
                <a:cs typeface="Times New Roman" charset="0"/>
              </a:rPr>
              <a:t>Our </a:t>
            </a:r>
            <a:r>
              <a:rPr lang="en-US" altLang="zh-TW" sz="2400" dirty="0">
                <a:latin typeface="Times New Roman" charset="0"/>
                <a:ea typeface="Times New Roman" charset="0"/>
                <a:cs typeface="Times New Roman" charset="0"/>
              </a:rPr>
              <a:t>goal is to maximize the margin. The hyperplane for which the margin is maximum is the optimal hyperplane.</a:t>
            </a:r>
          </a:p>
        </p:txBody>
      </p:sp>
    </p:spTree>
    <p:extLst>
      <p:ext uri="{BB962C8B-B14F-4D97-AF65-F5344CB8AC3E}">
        <p14:creationId xmlns:p14="http://schemas.microsoft.com/office/powerpoint/2010/main" val="5869403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7227" y="64295"/>
            <a:ext cx="4833257" cy="3624943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Case study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77334" y="2160589"/>
            <a:ext cx="6877352" cy="4599440"/>
          </a:xfrm>
        </p:spPr>
        <p:txBody>
          <a:bodyPr>
            <a:normAutofit lnSpcReduction="10000"/>
          </a:bodyPr>
          <a:lstStyle/>
          <a:p>
            <a:r>
              <a:rPr lang="en-US" altLang="zh-TW" sz="2400" dirty="0">
                <a:latin typeface="Times New Roman" charset="0"/>
                <a:ea typeface="Times New Roman" charset="0"/>
                <a:cs typeface="Times New Roman" charset="0"/>
              </a:rPr>
              <a:t>Let’s consider a bit complex dataset, </a:t>
            </a:r>
            <a:r>
              <a:rPr lang="en-US" altLang="zh-TW" sz="2400" dirty="0" smtClean="0">
                <a:latin typeface="Times New Roman" charset="0"/>
                <a:ea typeface="Times New Roman" charset="0"/>
                <a:cs typeface="Times New Roman" charset="0"/>
              </a:rPr>
              <a:t>which </a:t>
            </a:r>
            <a:r>
              <a:rPr lang="en-US" altLang="zh-TW" sz="2400" dirty="0">
                <a:latin typeface="Times New Roman" charset="0"/>
                <a:ea typeface="Times New Roman" charset="0"/>
                <a:cs typeface="Times New Roman" charset="0"/>
              </a:rPr>
              <a:t>is not linearly separable</a:t>
            </a:r>
            <a:r>
              <a:rPr lang="en-US" altLang="zh-TW" sz="2400" dirty="0" smtClean="0">
                <a:latin typeface="Times New Roman" charset="0"/>
                <a:ea typeface="Times New Roman" charset="0"/>
                <a:cs typeface="Times New Roman" charset="0"/>
              </a:rPr>
              <a:t>.</a:t>
            </a:r>
          </a:p>
          <a:p>
            <a:r>
              <a:rPr lang="en-US" altLang="zh-TW" sz="2400" dirty="0" smtClean="0">
                <a:latin typeface="Times New Roman" charset="0"/>
                <a:ea typeface="Times New Roman" charset="0"/>
                <a:cs typeface="Times New Roman" charset="0"/>
              </a:rPr>
              <a:t>We </a:t>
            </a:r>
            <a:r>
              <a:rPr lang="en-US" altLang="zh-TW" sz="2400" dirty="0">
                <a:latin typeface="Times New Roman" charset="0"/>
                <a:ea typeface="Times New Roman" charset="0"/>
                <a:cs typeface="Times New Roman" charset="0"/>
              </a:rPr>
              <a:t>cannot draw a straight line that can classify this data. But, this data can be converted to linearly separable data in higher dimension. </a:t>
            </a:r>
            <a:endParaRPr lang="en-US" altLang="zh-TW" sz="2400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lang="en-US" altLang="zh-TW" sz="2400" dirty="0" smtClean="0">
                <a:latin typeface="Times New Roman" charset="0"/>
                <a:ea typeface="Times New Roman" charset="0"/>
                <a:cs typeface="Times New Roman" charset="0"/>
              </a:rPr>
              <a:t>Lets </a:t>
            </a:r>
            <a:r>
              <a:rPr lang="en-US" altLang="zh-TW" sz="2400" dirty="0">
                <a:latin typeface="Times New Roman" charset="0"/>
                <a:ea typeface="Times New Roman" charset="0"/>
                <a:cs typeface="Times New Roman" charset="0"/>
              </a:rPr>
              <a:t>add one more dimension and call it z-axis. Let the co-ordinates on z-axis be governed by the constraint</a:t>
            </a:r>
            <a:r>
              <a:rPr lang="en-US" altLang="zh-TW" sz="2400" dirty="0" smtClean="0">
                <a:latin typeface="Times New Roman" charset="0"/>
                <a:ea typeface="Times New Roman" charset="0"/>
                <a:cs typeface="Times New Roman" charset="0"/>
              </a:rPr>
              <a:t>,</a:t>
            </a:r>
          </a:p>
          <a:p>
            <a:endParaRPr kumimoji="1" lang="en-US" altLang="zh-TW" sz="2400" dirty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lang="en-US" altLang="zh-TW" sz="2400" dirty="0">
                <a:latin typeface="Times New Roman" charset="0"/>
                <a:ea typeface="Times New Roman" charset="0"/>
                <a:cs typeface="Times New Roman" charset="0"/>
              </a:rPr>
              <a:t>z co-ordinate is the square of distance of the point from origin. Let’s plot the data on z-axis.</a:t>
            </a:r>
            <a:endParaRPr kumimoji="1" lang="zh-TW" altLang="en-US" sz="24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7910" y="4860470"/>
            <a:ext cx="1308100" cy="53340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7227" y="3233057"/>
            <a:ext cx="4833257" cy="3624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400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Case study</a:t>
            </a:r>
            <a:endParaRPr kumimoji="1"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1315" y="2819400"/>
            <a:ext cx="4760685" cy="3570514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0874" y="0"/>
            <a:ext cx="3991126" cy="2993345"/>
          </a:xfrm>
          <a:prstGeom prst="rect">
            <a:avLst/>
          </a:prstGeom>
        </p:spPr>
      </p:pic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54971" y="1746931"/>
            <a:ext cx="7661123" cy="5111069"/>
          </a:xfrm>
        </p:spPr>
        <p:txBody>
          <a:bodyPr>
            <a:normAutofit/>
          </a:bodyPr>
          <a:lstStyle/>
          <a:p>
            <a:r>
              <a:rPr lang="en-US" altLang="zh-TW" sz="2400" dirty="0">
                <a:latin typeface="Times New Roman" charset="0"/>
                <a:ea typeface="Times New Roman" charset="0"/>
                <a:cs typeface="Times New Roman" charset="0"/>
              </a:rPr>
              <a:t>Let the purple line separating the data in higher dimension be z=k, where k is a constant. Since, z=x²+y² we get x² + y² = k; which is an equation of a circle. </a:t>
            </a:r>
            <a:endParaRPr lang="en-US" altLang="zh-TW" sz="2400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lang="en-US" altLang="zh-TW" sz="2400" dirty="0">
                <a:latin typeface="Times New Roman" charset="0"/>
                <a:ea typeface="Times New Roman" charset="0"/>
                <a:cs typeface="Times New Roman" charset="0"/>
              </a:rPr>
              <a:t>W</a:t>
            </a:r>
            <a:r>
              <a:rPr lang="en-US" altLang="zh-TW" sz="2400" dirty="0" smtClean="0">
                <a:latin typeface="Times New Roman" charset="0"/>
                <a:ea typeface="Times New Roman" charset="0"/>
                <a:cs typeface="Times New Roman" charset="0"/>
              </a:rPr>
              <a:t>e </a:t>
            </a:r>
            <a:r>
              <a:rPr lang="en-US" altLang="zh-TW" sz="2400" dirty="0">
                <a:latin typeface="Times New Roman" charset="0"/>
                <a:ea typeface="Times New Roman" charset="0"/>
                <a:cs typeface="Times New Roman" charset="0"/>
              </a:rPr>
              <a:t>can project this linear separator in higher dimension back in original dimensions using this </a:t>
            </a:r>
            <a:r>
              <a:rPr lang="en-US" altLang="zh-TW" sz="2400" b="1" dirty="0">
                <a:latin typeface="Times New Roman" charset="0"/>
                <a:ea typeface="Times New Roman" charset="0"/>
                <a:cs typeface="Times New Roman" charset="0"/>
              </a:rPr>
              <a:t>transformation</a:t>
            </a:r>
            <a:r>
              <a:rPr lang="en-US" altLang="zh-TW" sz="2400" dirty="0" smtClean="0">
                <a:latin typeface="Times New Roman" charset="0"/>
                <a:ea typeface="Times New Roman" charset="0"/>
                <a:cs typeface="Times New Roman" charset="0"/>
              </a:rPr>
              <a:t>.</a:t>
            </a:r>
          </a:p>
          <a:p>
            <a:r>
              <a:rPr lang="en-US" altLang="zh-TW" sz="2400" dirty="0">
                <a:latin typeface="Times New Roman" charset="0"/>
                <a:ea typeface="Times New Roman" charset="0"/>
                <a:cs typeface="Times New Roman" charset="0"/>
              </a:rPr>
              <a:t>finding the correct transformation for any given dataset isn’t that easy. Thankfully, we can use kernels in </a:t>
            </a:r>
            <a:r>
              <a:rPr lang="en-US" altLang="zh-TW" sz="2400" dirty="0" err="1">
                <a:latin typeface="Times New Roman" charset="0"/>
                <a:ea typeface="Times New Roman" charset="0"/>
                <a:cs typeface="Times New Roman" charset="0"/>
              </a:rPr>
              <a:t>sklearn’s</a:t>
            </a:r>
            <a:r>
              <a:rPr lang="en-US" altLang="zh-TW" sz="2400" dirty="0">
                <a:latin typeface="Times New Roman" charset="0"/>
                <a:ea typeface="Times New Roman" charset="0"/>
                <a:cs typeface="Times New Roman" charset="0"/>
              </a:rPr>
              <a:t> SVM implementation to do this job</a:t>
            </a:r>
            <a:r>
              <a:rPr lang="en-US" altLang="zh-TW" sz="2400" dirty="0" smtClean="0">
                <a:latin typeface="Times New Roman" charset="0"/>
                <a:ea typeface="Times New Roman" charset="0"/>
                <a:cs typeface="Times New Roman" charset="0"/>
              </a:rPr>
              <a:t>.</a:t>
            </a:r>
          </a:p>
          <a:p>
            <a:r>
              <a:rPr lang="en-US" altLang="zh-TW" sz="2400" b="1" i="1" dirty="0"/>
              <a:t>A hyperplane in an n-dimensional Euclidean space is a </a:t>
            </a:r>
            <a:r>
              <a:rPr lang="en-US" altLang="zh-TW" sz="2400" b="1" i="1" dirty="0" smtClean="0"/>
              <a:t>flat with </a:t>
            </a:r>
            <a:r>
              <a:rPr lang="en-US" altLang="zh-TW" sz="2400" b="1" i="1" dirty="0"/>
              <a:t>n-1 dimensional subset of that space that divides the space into two disconnected parts.</a:t>
            </a:r>
            <a:endParaRPr lang="en-US" altLang="zh-TW" sz="2400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endParaRPr kumimoji="1" lang="zh-TW" altLang="en-US" sz="24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0030875" y="3491242"/>
            <a:ext cx="18838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>
                <a:latin typeface="medium-content-serif-font" charset="0"/>
              </a:rPr>
              <a:t>decision boundary</a:t>
            </a:r>
            <a:endParaRPr lang="zh-TW" altLang="en-US" dirty="0"/>
          </a:p>
        </p:txBody>
      </p:sp>
      <p:cxnSp>
        <p:nvCxnSpPr>
          <p:cNvPr id="8" name="直線箭頭接點 7"/>
          <p:cNvCxnSpPr/>
          <p:nvPr/>
        </p:nvCxnSpPr>
        <p:spPr>
          <a:xfrm flipH="1">
            <a:off x="9677400" y="3777343"/>
            <a:ext cx="435429" cy="46808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48898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SVM Kernels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>
                <a:latin typeface="Times New Roman" charset="0"/>
                <a:ea typeface="Times New Roman" charset="0"/>
                <a:cs typeface="Times New Roman" charset="0"/>
              </a:rPr>
              <a:t>SVM algorithm is implemented with kernel that transforms an input data space into the required form. </a:t>
            </a:r>
            <a:endParaRPr lang="en-US" altLang="zh-TW" sz="2400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lang="en-US" altLang="zh-TW" sz="2400" dirty="0">
                <a:latin typeface="Times New Roman" charset="0"/>
                <a:ea typeface="Times New Roman" charset="0"/>
                <a:cs typeface="Times New Roman" charset="0"/>
              </a:rPr>
              <a:t>A</a:t>
            </a:r>
            <a:r>
              <a:rPr lang="en-US" altLang="zh-TW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TW" sz="2400" dirty="0">
                <a:latin typeface="Times New Roman" charset="0"/>
                <a:ea typeface="Times New Roman" charset="0"/>
                <a:cs typeface="Times New Roman" charset="0"/>
              </a:rPr>
              <a:t>technique called the kernel trick in which kernel takes a low dimensional input space and transforms it into a higher dimensional space. </a:t>
            </a:r>
            <a:r>
              <a:rPr lang="en-US" altLang="zh-TW" sz="2400" dirty="0" err="1" smtClean="0">
                <a:latin typeface="Times New Roman" charset="0"/>
                <a:ea typeface="Times New Roman" charset="0"/>
                <a:cs typeface="Times New Roman" charset="0"/>
              </a:rPr>
              <a:t>i.e</a:t>
            </a:r>
            <a:r>
              <a:rPr lang="en-US" altLang="zh-TW" sz="2400" dirty="0" smtClean="0">
                <a:latin typeface="Times New Roman" charset="0"/>
                <a:ea typeface="Times New Roman" charset="0"/>
                <a:cs typeface="Times New Roman" charset="0"/>
              </a:rPr>
              <a:t>, </a:t>
            </a:r>
            <a:r>
              <a:rPr lang="en-US" altLang="zh-TW" sz="2400" dirty="0">
                <a:latin typeface="Times New Roman" charset="0"/>
                <a:ea typeface="Times New Roman" charset="0"/>
                <a:cs typeface="Times New Roman" charset="0"/>
              </a:rPr>
              <a:t>kernel converts non-separable problems into separable problems by adding more dimensions to it</a:t>
            </a:r>
            <a:r>
              <a:rPr lang="en-US" altLang="zh-TW" sz="2400" dirty="0" smtClean="0">
                <a:latin typeface="Times New Roman" charset="0"/>
                <a:ea typeface="Times New Roman" charset="0"/>
                <a:cs typeface="Times New Roman" charset="0"/>
              </a:rPr>
              <a:t>.</a:t>
            </a:r>
            <a:endParaRPr kumimoji="1" lang="zh-TW" altLang="en-US" sz="24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6921256"/>
      </p:ext>
    </p:extLst>
  </p:cSld>
  <p:clrMapOvr>
    <a:masterClrMapping/>
  </p:clrMapOvr>
</p:sld>
</file>

<file path=ppt/theme/theme1.xml><?xml version="1.0" encoding="utf-8"?>
<a:theme xmlns:a="http://schemas.openxmlformats.org/drawingml/2006/main" name="平面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多面向</Template>
  <TotalTime>216</TotalTime>
  <Words>1167</Words>
  <Application>Microsoft Macintosh PowerPoint</Application>
  <PresentationFormat>寬螢幕</PresentationFormat>
  <Paragraphs>74</Paragraphs>
  <Slides>14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14</vt:i4>
      </vt:variant>
    </vt:vector>
  </HeadingPairs>
  <TitlesOfParts>
    <vt:vector size="23" baseType="lpstr">
      <vt:lpstr>Mangal</vt:lpstr>
      <vt:lpstr>medium-content-serif-font</vt:lpstr>
      <vt:lpstr>Trebuchet MS</vt:lpstr>
      <vt:lpstr>Wingdings 3</vt:lpstr>
      <vt:lpstr>微軟正黑體</vt:lpstr>
      <vt:lpstr>Arial</vt:lpstr>
      <vt:lpstr>Times New Roman</vt:lpstr>
      <vt:lpstr>Wingdings</vt:lpstr>
      <vt:lpstr>平面</vt:lpstr>
      <vt:lpstr>Machine Learning</vt:lpstr>
      <vt:lpstr>Classification Algorithms – Support Vector Machine Algorithm</vt:lpstr>
      <vt:lpstr>Support Vector Machine Algorithm- Theory</vt:lpstr>
      <vt:lpstr>Support Vector Machine Algorithm- Problem</vt:lpstr>
      <vt:lpstr>Support Vector Machine Algorithm- Problem</vt:lpstr>
      <vt:lpstr>SVM’s way to find the best line</vt:lpstr>
      <vt:lpstr>Case study</vt:lpstr>
      <vt:lpstr>Case study</vt:lpstr>
      <vt:lpstr>SVM Kernels</vt:lpstr>
      <vt:lpstr>Types of kernels used by SVM</vt:lpstr>
      <vt:lpstr>A simple python implementation</vt:lpstr>
      <vt:lpstr>TUNING PARAMETERS for SVM</vt:lpstr>
      <vt:lpstr>TUNING PARAMETERS for SVM</vt:lpstr>
      <vt:lpstr>TUNING PARAMETERS for SVM</vt:lpstr>
    </vt:vector>
  </TitlesOfParts>
  <Company/>
  <LinksUpToDate>false</LinksUpToDate>
  <SharedDoc>false</SharedDoc>
  <HyperlinksChanged>false</HyperlinksChanged>
  <AppVersion>15.0035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</dc:title>
  <dc:creator>Microsoft Office 使用者</dc:creator>
  <cp:lastModifiedBy>Microsoft Office 使用者</cp:lastModifiedBy>
  <cp:revision>20</cp:revision>
  <dcterms:created xsi:type="dcterms:W3CDTF">2019-10-21T02:10:54Z</dcterms:created>
  <dcterms:modified xsi:type="dcterms:W3CDTF">2019-11-03T05:41:10Z</dcterms:modified>
</cp:coreProperties>
</file>